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0" r:id="rId2"/>
    <p:sldMasterId id="2147483669" r:id="rId3"/>
    <p:sldMasterId id="2147483672" r:id="rId4"/>
  </p:sldMasterIdLst>
  <p:notesMasterIdLst>
    <p:notesMasterId r:id="rId65"/>
  </p:notesMasterIdLst>
  <p:handoutMasterIdLst>
    <p:handoutMasterId r:id="rId66"/>
  </p:handoutMasterIdLst>
  <p:sldIdLst>
    <p:sldId id="256" r:id="rId5"/>
    <p:sldId id="270" r:id="rId6"/>
    <p:sldId id="368" r:id="rId7"/>
    <p:sldId id="369" r:id="rId8"/>
    <p:sldId id="348" r:id="rId9"/>
    <p:sldId id="375" r:id="rId10"/>
    <p:sldId id="354" r:id="rId11"/>
    <p:sldId id="424" r:id="rId12"/>
    <p:sldId id="355" r:id="rId13"/>
    <p:sldId id="372" r:id="rId14"/>
    <p:sldId id="400" r:id="rId15"/>
    <p:sldId id="373" r:id="rId16"/>
    <p:sldId id="402" r:id="rId17"/>
    <p:sldId id="423" r:id="rId18"/>
    <p:sldId id="413" r:id="rId19"/>
    <p:sldId id="349" r:id="rId20"/>
    <p:sldId id="352" r:id="rId21"/>
    <p:sldId id="322" r:id="rId22"/>
    <p:sldId id="377" r:id="rId23"/>
    <p:sldId id="378" r:id="rId24"/>
    <p:sldId id="391" r:id="rId25"/>
    <p:sldId id="379" r:id="rId26"/>
    <p:sldId id="297" r:id="rId27"/>
    <p:sldId id="411" r:id="rId28"/>
    <p:sldId id="298" r:id="rId29"/>
    <p:sldId id="323" r:id="rId30"/>
    <p:sldId id="331" r:id="rId31"/>
    <p:sldId id="332" r:id="rId32"/>
    <p:sldId id="333" r:id="rId33"/>
    <p:sldId id="299" r:id="rId34"/>
    <p:sldId id="284" r:id="rId35"/>
    <p:sldId id="285" r:id="rId36"/>
    <p:sldId id="301" r:id="rId37"/>
    <p:sldId id="302" r:id="rId38"/>
    <p:sldId id="425" r:id="rId39"/>
    <p:sldId id="393" r:id="rId40"/>
    <p:sldId id="304" r:id="rId41"/>
    <p:sldId id="339" r:id="rId42"/>
    <p:sldId id="338" r:id="rId43"/>
    <p:sldId id="313" r:id="rId44"/>
    <p:sldId id="314" r:id="rId45"/>
    <p:sldId id="315" r:id="rId46"/>
    <p:sldId id="337" r:id="rId47"/>
    <p:sldId id="317" r:id="rId48"/>
    <p:sldId id="318" r:id="rId49"/>
    <p:sldId id="356" r:id="rId50"/>
    <p:sldId id="319" r:id="rId51"/>
    <p:sldId id="316" r:id="rId52"/>
    <p:sldId id="334" r:id="rId53"/>
    <p:sldId id="335" r:id="rId54"/>
    <p:sldId id="336" r:id="rId55"/>
    <p:sldId id="422" r:id="rId56"/>
    <p:sldId id="329" r:id="rId57"/>
    <p:sldId id="326" r:id="rId58"/>
    <p:sldId id="327" r:id="rId59"/>
    <p:sldId id="357" r:id="rId60"/>
    <p:sldId id="409" r:id="rId61"/>
    <p:sldId id="426" r:id="rId62"/>
    <p:sldId id="427" r:id="rId63"/>
    <p:sldId id="263" r:id="rId6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4C8D"/>
    <a:srgbClr val="8B5AAF"/>
    <a:srgbClr val="E13513"/>
    <a:srgbClr val="A0BBD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620"/>
    </p:cViewPr>
  </p:sorterViewPr>
  <p:notesViewPr>
    <p:cSldViewPr>
      <p:cViewPr varScale="1">
        <p:scale>
          <a:sx n="58" d="100"/>
          <a:sy n="58" d="100"/>
        </p:scale>
        <p:origin x="-114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/>
            </a:lvl1pPr>
          </a:lstStyle>
          <a:p>
            <a:pPr>
              <a:defRPr/>
            </a:pPr>
            <a:fld id="{56CE19F9-C574-45D3-8444-A48382517C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/>
            </a:lvl1pPr>
          </a:lstStyle>
          <a:p>
            <a:pPr>
              <a:defRPr/>
            </a:pPr>
            <a:fld id="{A2B12226-20A5-4FE0-99F4-07276DB17B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730CD6-FF35-44B2-9FAE-3093DF39F4E6}" type="slidenum">
              <a:rPr lang="pt-BR" smtClean="0"/>
              <a:pPr/>
              <a:t>1</a:t>
            </a:fld>
            <a:endParaRPr lang="pt-BR" dirty="0" smtClean="0"/>
          </a:p>
        </p:txBody>
      </p:sp>
      <p:sp>
        <p:nvSpPr>
          <p:cNvPr id="409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dirty="0" smtClean="0"/>
              <a:t>Primeira página da apresentação basta apenas trocar titulo e textos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DEBD569-2CED-4446-BE2D-4358258FC062}" type="datetime1">
              <a:rPr lang="de-DE" smtClean="0"/>
              <a:pPr/>
              <a:t>14.05.2012</a:t>
            </a:fld>
            <a:endParaRPr lang="de-DE" smtClean="0"/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B7B8-546F-4537-A67B-FD3BED495AA8}" type="slidenum">
              <a:rPr lang="de-DE" smtClean="0"/>
              <a:pPr/>
              <a:t>26</a:t>
            </a:fld>
            <a:endParaRPr lang="de-DE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8100"/>
          </a:xfrm>
          <a:noFill/>
          <a:ln/>
        </p:spPr>
        <p:txBody>
          <a:bodyPr lIns="92070" tIns="45226" rIns="92070" bIns="45226"/>
          <a:lstStyle/>
          <a:p>
            <a:endParaRPr lang="pt-BR" smtClean="0"/>
          </a:p>
        </p:txBody>
      </p:sp>
      <p:sp>
        <p:nvSpPr>
          <p:cNvPr id="4198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B12226-20A5-4FE0-99F4-07276DB17B9D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0E0D4-59AC-4B4B-93BF-914292B52E94}" type="slidenum">
              <a:rPr lang="pt-BR" smtClean="0"/>
              <a:pPr/>
              <a:t>58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0D5E82-DA61-4E71-B450-65C3F0F00874}" type="slidenum">
              <a:rPr lang="pt-BR" smtClean="0"/>
              <a:pPr/>
              <a:t>60</a:t>
            </a:fld>
            <a:endParaRPr lang="pt-B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/>
              <a:t>Página final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presentacao-bas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7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31913" y="2133600"/>
            <a:ext cx="6480175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42075" y="414338"/>
            <a:ext cx="1841500" cy="4598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5988" y="414338"/>
            <a:ext cx="5373687" cy="4598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D158C-9644-421D-8A2E-F5A98CBDAA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445F6-E4D4-413A-8083-7C2047B915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ACA42-72F1-4CDB-ADB5-850E47A630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67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67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B801B-C3B9-4CBE-93C7-F9B7BBCE07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6AA01-A8C8-4D05-B2D4-F38FDC1E43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36768-FBE2-42D0-9E94-3DDCFC2E48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61862-2413-4D77-A432-1071E9BA65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0A367-974A-4B08-B31D-F6036E745B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7642E-A41F-4E4C-9586-FE35EC41A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5D15-0A33-4D7B-8A8A-707B03CCCA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2001837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2001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137A5-BB06-4CD3-B781-E9B6C2BBE4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71550" y="1844675"/>
            <a:ext cx="3579813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03763" y="1844675"/>
            <a:ext cx="3579812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apresentacao-base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915988" y="414338"/>
            <a:ext cx="7245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br>
              <a:rPr lang="pt-BR" smtClean="0"/>
            </a:br>
            <a:r>
              <a:rPr lang="pt-BR" smtClean="0"/>
              <a:t>Digite aqui o título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844675"/>
            <a:ext cx="73120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endParaRPr lang="pt-BR" smtClean="0"/>
          </a:p>
          <a:p>
            <a:pPr lvl="2"/>
            <a:r>
              <a:rPr lang="pt-BR" smtClean="0"/>
              <a:t>Digite ou cole textos aqui</a:t>
            </a:r>
          </a:p>
          <a:p>
            <a:pPr lvl="2"/>
            <a:r>
              <a:rPr lang="pt-BR" smtClean="0"/>
              <a:t>Potencial do ramo: riscos ou segmentos </a:t>
            </a:r>
          </a:p>
          <a:p>
            <a:pPr lvl="2"/>
            <a:r>
              <a:rPr lang="pt-BR" smtClean="0"/>
              <a:t> Potencial do ramo: riscos ou segme nononon ononono nonoo</a:t>
            </a:r>
          </a:p>
          <a:p>
            <a:pPr lvl="2"/>
            <a:endParaRPr lang="pt-BR" smtClean="0"/>
          </a:p>
        </p:txBody>
      </p:sp>
      <p:sp>
        <p:nvSpPr>
          <p:cNvPr id="34843" name="Rectangle 27"/>
          <p:cNvSpPr>
            <a:spLocks noChangeAspect="1" noChangeArrowheads="1"/>
          </p:cNvSpPr>
          <p:nvPr userDrawn="1"/>
        </p:nvSpPr>
        <p:spPr bwMode="auto">
          <a:xfrm>
            <a:off x="1049338" y="1520825"/>
            <a:ext cx="7378700" cy="36513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 spd="med">
    <p:pull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9pPr>
    </p:titleStyle>
    <p:bodyStyle>
      <a:lvl1pPr marL="273050" indent="-273050" algn="l" rtl="0" eaLnBrk="0" fontAlgn="base" hangingPunct="0">
        <a:spcBef>
          <a:spcPct val="0"/>
        </a:spcBef>
        <a:spcAft>
          <a:spcPct val="20000"/>
        </a:spcAft>
        <a:buSzPct val="70000"/>
        <a:buBlip>
          <a:blip r:embed="rId14"/>
        </a:buBlip>
        <a:tabLst>
          <a:tab pos="96838" algn="l"/>
        </a:tabLst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4763" algn="l" rtl="0" eaLnBrk="0" fontAlgn="base" hangingPunct="0">
        <a:spcBef>
          <a:spcPct val="20000"/>
        </a:spcBef>
        <a:spcAft>
          <a:spcPct val="0"/>
        </a:spcAft>
        <a:buChar char="–"/>
        <a:tabLst>
          <a:tab pos="96838" algn="l"/>
        </a:tabLst>
        <a:defRPr sz="2800">
          <a:solidFill>
            <a:schemeClr val="tx1"/>
          </a:solidFill>
          <a:latin typeface="+mn-lt"/>
        </a:defRPr>
      </a:lvl2pPr>
      <a:lvl3pPr marL="631825" indent="282575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5"/>
        </a:buBlip>
        <a:tabLst>
          <a:tab pos="96838" algn="l"/>
        </a:tabLst>
        <a:defRPr>
          <a:solidFill>
            <a:schemeClr val="tx1"/>
          </a:solidFill>
          <a:latin typeface="+mn-lt"/>
        </a:defRPr>
      </a:lvl3pPr>
      <a:lvl4pPr marL="2149475" indent="-777875" algn="l" rtl="0" eaLnBrk="0" fontAlgn="base" hangingPunct="0">
        <a:spcBef>
          <a:spcPct val="20000"/>
        </a:spcBef>
        <a:spcAft>
          <a:spcPct val="0"/>
        </a:spcAft>
        <a:tabLst>
          <a:tab pos="96838" algn="l"/>
        </a:tabLst>
        <a:defRPr>
          <a:solidFill>
            <a:schemeClr val="tx1"/>
          </a:solidFill>
          <a:latin typeface="+mn-lt"/>
        </a:defRPr>
      </a:lvl4pPr>
      <a:lvl5pPr marL="300672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5pPr>
      <a:lvl6pPr marL="34639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6pPr>
      <a:lvl7pPr marL="39211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7pPr>
      <a:lvl8pPr marL="43783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8pPr>
      <a:lvl9pPr marL="48355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5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400"/>
            </a:lvl1pPr>
          </a:lstStyle>
          <a:p>
            <a:pPr>
              <a:defRPr/>
            </a:pPr>
            <a:fld id="{B088A15B-74FC-4BFB-9010-1664BC3D89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apresentacao-base1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36513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055" descr="apresentacao-base1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tesb.sp.gov.br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7804.htm#art1i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043608" y="2420888"/>
            <a:ext cx="7200800" cy="207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Aft>
                <a:spcPct val="30000"/>
              </a:spcAft>
              <a:buSzTx/>
              <a:buFontTx/>
              <a:buNone/>
            </a:pPr>
            <a:r>
              <a:rPr lang="pt-BR" sz="2000" b="1" dirty="0" smtClean="0">
                <a:solidFill>
                  <a:srgbClr val="094C8D"/>
                </a:solidFill>
              </a:rPr>
              <a:t>COGEAE</a:t>
            </a:r>
            <a:endParaRPr lang="pt-BR" sz="2000" b="1" dirty="0" smtClean="0">
              <a:solidFill>
                <a:srgbClr val="094C8D"/>
              </a:solidFill>
            </a:endParaRPr>
          </a:p>
          <a:p>
            <a:pPr algn="ctr">
              <a:spcAft>
                <a:spcPct val="30000"/>
              </a:spcAft>
              <a:buSzTx/>
              <a:buFontTx/>
              <a:buNone/>
            </a:pPr>
            <a:r>
              <a:rPr lang="pt-BR" sz="1800" b="1" dirty="0" smtClean="0"/>
              <a:t>Curso de Especialização em Direitos Difusos e Coletivos</a:t>
            </a:r>
            <a:endParaRPr lang="pt-BR" sz="1800" b="1" dirty="0" smtClean="0"/>
          </a:p>
          <a:p>
            <a:pPr algn="ctr">
              <a:spcAft>
                <a:spcPct val="30000"/>
              </a:spcAft>
              <a:buSzTx/>
              <a:buFontTx/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Seguros </a:t>
            </a:r>
            <a:r>
              <a:rPr lang="pt-BR" sz="1800" b="1" dirty="0" smtClean="0">
                <a:solidFill>
                  <a:srgbClr val="094C8D"/>
                </a:solidFill>
              </a:rPr>
              <a:t>d</a:t>
            </a:r>
            <a:r>
              <a:rPr lang="pt-BR" sz="1800" b="1" dirty="0" smtClean="0">
                <a:solidFill>
                  <a:srgbClr val="094C8D"/>
                </a:solidFill>
              </a:rPr>
              <a:t>e </a:t>
            </a:r>
            <a:r>
              <a:rPr lang="pt-BR" sz="1800" b="1" dirty="0" smtClean="0">
                <a:solidFill>
                  <a:srgbClr val="094C8D"/>
                </a:solidFill>
              </a:rPr>
              <a:t>Riscos Ambientais  </a:t>
            </a:r>
          </a:p>
          <a:p>
            <a:pPr>
              <a:spcAft>
                <a:spcPct val="0"/>
              </a:spcAft>
              <a:buSzTx/>
              <a:buFontTx/>
              <a:buNone/>
              <a:defRPr/>
            </a:pPr>
            <a:endParaRPr lang="pt-BR" sz="16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Aft>
                <a:spcPct val="30000"/>
              </a:spcAft>
              <a:buSzTx/>
              <a:buFontTx/>
              <a:buNone/>
              <a:defRPr/>
            </a:pPr>
            <a:r>
              <a:rPr lang="pt-BR" sz="2000" b="1" dirty="0"/>
              <a:t/>
            </a:r>
            <a:br>
              <a:rPr lang="pt-BR" sz="2000" b="1" dirty="0"/>
            </a:br>
            <a:endParaRPr lang="pt-BR" sz="2000" b="1" dirty="0"/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2212975" y="5157192"/>
            <a:ext cx="4719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BR" sz="1800" b="1" dirty="0" smtClean="0"/>
              <a:t>São Paulo,  </a:t>
            </a:r>
            <a:r>
              <a:rPr lang="pt-BR" sz="1800" b="1" dirty="0" smtClean="0"/>
              <a:t>14 de maio de 2012</a:t>
            </a:r>
            <a:endParaRPr lang="pt-BR" sz="1800" b="1" dirty="0"/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2195513" y="5661025"/>
            <a:ext cx="4719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Prof.: Walter </a:t>
            </a:r>
            <a:r>
              <a:rPr lang="pt-BR" sz="1800" b="1" dirty="0">
                <a:solidFill>
                  <a:srgbClr val="094C8D"/>
                </a:solidFill>
              </a:rPr>
              <a:t>Polido</a:t>
            </a:r>
          </a:p>
        </p:txBody>
      </p:sp>
      <p:pic>
        <p:nvPicPr>
          <p:cNvPr id="6149" name="Picture 12" descr="polido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8650" y="1066800"/>
            <a:ext cx="28082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13"/>
          <p:cNvSpPr>
            <a:spLocks noChangeArrowheads="1"/>
          </p:cNvSpPr>
          <p:nvPr/>
        </p:nvSpPr>
        <p:spPr bwMode="auto">
          <a:xfrm>
            <a:off x="1619250" y="4581525"/>
            <a:ext cx="5757863" cy="36513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692696"/>
            <a:ext cx="7245350" cy="526504"/>
          </a:xfrm>
        </p:spPr>
        <p:txBody>
          <a:bodyPr/>
          <a:lstStyle/>
          <a:p>
            <a:pPr algn="ctr"/>
            <a:r>
              <a:rPr lang="pt-BR" sz="2000" dirty="0">
                <a:solidFill>
                  <a:srgbClr val="094C8D"/>
                </a:solidFill>
                <a:latin typeface="+mn-lt"/>
              </a:rPr>
              <a:t>Constituição Federal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- art</a:t>
            </a:r>
            <a:r>
              <a:rPr lang="pt-BR" sz="2000" dirty="0">
                <a:solidFill>
                  <a:srgbClr val="094C8D"/>
                </a:solidFill>
                <a:latin typeface="+mn-lt"/>
              </a:rPr>
              <a:t>. 225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543800" cy="4416896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buFontTx/>
              <a:buNone/>
            </a:pPr>
            <a:r>
              <a:rPr lang="pt-BR" sz="1600" b="1" i="1" dirty="0" smtClean="0">
                <a:solidFill>
                  <a:srgbClr val="094C8D"/>
                </a:solidFill>
              </a:rPr>
              <a:t>“</a:t>
            </a:r>
            <a:r>
              <a:rPr lang="pt-BR" sz="1600" b="1" i="1" dirty="0">
                <a:solidFill>
                  <a:srgbClr val="094C8D"/>
                </a:solidFill>
              </a:rPr>
              <a:t>Todos têm direito ao meio ambiente ecologicamente equilibrado, bem de uso comum do povo e essencial à sadia qualidade de vida, impondo-se ao </a:t>
            </a:r>
            <a:r>
              <a:rPr lang="pt-BR" sz="1600" b="1" i="1" dirty="0"/>
              <a:t>Poder Público </a:t>
            </a:r>
            <a:r>
              <a:rPr lang="pt-BR" sz="1600" b="1" i="1" u="sng" dirty="0"/>
              <a:t>e</a:t>
            </a:r>
            <a:r>
              <a:rPr lang="pt-BR" sz="1600" b="1" i="1" dirty="0"/>
              <a:t> à coletividade </a:t>
            </a:r>
            <a:r>
              <a:rPr lang="pt-BR" sz="1600" b="1" i="1" dirty="0">
                <a:solidFill>
                  <a:srgbClr val="094C8D"/>
                </a:solidFill>
              </a:rPr>
              <a:t>o dever de defendê-lo e preservá-lo para as presentes e futuras gerações”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pt-BR" sz="1600" b="1" dirty="0">
                <a:solidFill>
                  <a:srgbClr val="094C8D"/>
                </a:solidFill>
              </a:rPr>
              <a:t>Visão </a:t>
            </a:r>
            <a:r>
              <a:rPr lang="pt-BR" sz="1600" b="1" i="1" dirty="0">
                <a:solidFill>
                  <a:srgbClr val="094C8D"/>
                </a:solidFill>
              </a:rPr>
              <a:t>antropocêntrica</a:t>
            </a:r>
            <a:r>
              <a:rPr lang="pt-BR" sz="1600" dirty="0">
                <a:solidFill>
                  <a:srgbClr val="094C8D"/>
                </a:solidFill>
              </a:rPr>
              <a:t> </a:t>
            </a:r>
            <a:r>
              <a:rPr lang="pt-BR" sz="1600" dirty="0"/>
              <a:t>&gt; voltada exclusivamente para o Homem, no pensamento liberal e conservador, desde a revolução industrial.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pt-BR" sz="1600" b="1" dirty="0">
                <a:solidFill>
                  <a:srgbClr val="094C8D"/>
                </a:solidFill>
              </a:rPr>
              <a:t>Visão </a:t>
            </a:r>
            <a:r>
              <a:rPr lang="pt-BR" sz="1600" b="1" i="1" dirty="0">
                <a:solidFill>
                  <a:srgbClr val="094C8D"/>
                </a:solidFill>
              </a:rPr>
              <a:t>biocêntrica</a:t>
            </a:r>
            <a:r>
              <a:rPr lang="pt-BR" sz="1600" dirty="0">
                <a:solidFill>
                  <a:srgbClr val="094C8D"/>
                </a:solidFill>
              </a:rPr>
              <a:t> </a:t>
            </a:r>
            <a:r>
              <a:rPr lang="pt-BR" sz="1600" dirty="0"/>
              <a:t>&gt; “permite, abriga e rege a vida”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pt-BR" sz="1600" b="1" dirty="0">
                <a:solidFill>
                  <a:srgbClr val="094C8D"/>
                </a:solidFill>
              </a:rPr>
              <a:t>Visão </a:t>
            </a:r>
            <a:r>
              <a:rPr lang="pt-BR" sz="1600" b="1" i="1" dirty="0">
                <a:solidFill>
                  <a:srgbClr val="094C8D"/>
                </a:solidFill>
              </a:rPr>
              <a:t>ecocêntrica</a:t>
            </a:r>
            <a:r>
              <a:rPr lang="pt-BR" sz="1600" dirty="0">
                <a:solidFill>
                  <a:srgbClr val="094C8D"/>
                </a:solidFill>
              </a:rPr>
              <a:t> </a:t>
            </a:r>
            <a:r>
              <a:rPr lang="pt-BR" sz="1600" dirty="0"/>
              <a:t>&gt; o conjunto de condições, leis, influências e interações...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pt-BR" sz="1600" dirty="0"/>
              <a:t>O Homem integra e não é algo distinto, isolado do meio em que vive &gt; portanto, no âmbito do </a:t>
            </a:r>
            <a:r>
              <a:rPr lang="pt-BR" sz="1600" i="1" dirty="0" err="1"/>
              <a:t>bio</a:t>
            </a:r>
            <a:r>
              <a:rPr lang="pt-BR" sz="1600" i="1" dirty="0"/>
              <a:t>/</a:t>
            </a:r>
            <a:r>
              <a:rPr lang="pt-BR" sz="1600" i="1" dirty="0" err="1"/>
              <a:t>ecocentrismo</a:t>
            </a:r>
            <a:r>
              <a:rPr lang="pt-BR" sz="1600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pt-BR" sz="1600" dirty="0"/>
              <a:t>A CF tutelou uma </a:t>
            </a:r>
            <a:r>
              <a:rPr lang="pt-BR" sz="1600" b="1" i="1" dirty="0">
                <a:solidFill>
                  <a:srgbClr val="094C8D"/>
                </a:solidFill>
              </a:rPr>
              <a:t>terceira espécie</a:t>
            </a:r>
            <a:r>
              <a:rPr lang="pt-BR" sz="1600" b="1" dirty="0">
                <a:solidFill>
                  <a:srgbClr val="094C8D"/>
                </a:solidFill>
              </a:rPr>
              <a:t> de bem</a:t>
            </a:r>
            <a:r>
              <a:rPr lang="pt-BR" sz="1600" dirty="0"/>
              <a:t>: o ambiental; nem público e nem privado, mas de </a:t>
            </a:r>
            <a:r>
              <a:rPr lang="pt-BR" sz="1600" b="1" i="1" dirty="0"/>
              <a:t>uso comum do povo</a:t>
            </a:r>
            <a:r>
              <a:rPr lang="pt-BR" sz="1600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pt-BR" sz="1600" b="1" dirty="0">
                <a:solidFill>
                  <a:srgbClr val="094C8D"/>
                </a:solidFill>
              </a:rPr>
              <a:t>Qual o direito tutelado pela CF?</a:t>
            </a:r>
            <a:r>
              <a:rPr lang="pt-BR" sz="1600" dirty="0">
                <a:solidFill>
                  <a:srgbClr val="094C8D"/>
                </a:solidFill>
              </a:rPr>
              <a:t> </a:t>
            </a:r>
            <a:r>
              <a:rPr lang="pt-BR" sz="1600" dirty="0"/>
              <a:t>O </a:t>
            </a:r>
            <a:r>
              <a:rPr lang="pt-BR" sz="1600" i="1" dirty="0"/>
              <a:t>meio ambiente ecologicamente equilibrado</a:t>
            </a:r>
            <a:r>
              <a:rPr lang="pt-BR" sz="1600" dirty="0" smtClean="0"/>
              <a:t>. </a:t>
            </a:r>
            <a:r>
              <a:rPr lang="pt-BR" sz="1600" b="1" dirty="0" smtClean="0">
                <a:solidFill>
                  <a:srgbClr val="094C8D"/>
                </a:solidFill>
              </a:rPr>
              <a:t>Estado de Direito Ambiental &gt;&gt;&gt;</a:t>
            </a:r>
            <a:endParaRPr lang="en-US" sz="1600" b="1" dirty="0">
              <a:solidFill>
                <a:srgbClr val="094C8D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414338"/>
            <a:ext cx="7400428" cy="1143000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Estado Ambiental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844674"/>
            <a:ext cx="7312025" cy="4032597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“O “Estado ambiental” estrutura-se, como já se sugeriu, em termos de </a:t>
            </a:r>
            <a:r>
              <a:rPr lang="pt-BR" i="1" dirty="0" smtClean="0"/>
              <a:t>Estado de direito </a:t>
            </a:r>
            <a:r>
              <a:rPr lang="pt-BR" dirty="0" smtClean="0"/>
              <a:t>e em termos </a:t>
            </a:r>
            <a:r>
              <a:rPr lang="pt-BR" i="1" dirty="0" smtClean="0"/>
              <a:t>democráticos</a:t>
            </a:r>
            <a:r>
              <a:rPr lang="pt-BR" dirty="0" smtClean="0"/>
              <a:t>. Estado de direito do ambiente quer dizer indispensabilidade das regras e princípios do Estado de direito para enfrentarem os desafios impostos pelos desafios de sustentabilidade ambiental. ... Não nos admitirá também a inseparabilidade do Estado ambiente do princípio democrático”. </a:t>
            </a:r>
          </a:p>
          <a:p>
            <a:pPr marL="0" indent="0" algn="just">
              <a:buNone/>
            </a:pPr>
            <a:r>
              <a:rPr lang="pt-BR" dirty="0" smtClean="0"/>
              <a:t>				[</a:t>
            </a:r>
            <a:r>
              <a:rPr lang="pt-BR" i="1" dirty="0" smtClean="0"/>
              <a:t>in </a:t>
            </a:r>
            <a:r>
              <a:rPr lang="pt-BR" b="1" i="1" dirty="0" smtClean="0"/>
              <a:t>Estado de Direito</a:t>
            </a:r>
            <a:r>
              <a:rPr lang="pt-BR" dirty="0" smtClean="0"/>
              <a:t>, de José Joaquim Gomes </a:t>
            </a:r>
            <a:r>
              <a:rPr lang="pt-BR" dirty="0" err="1" smtClean="0"/>
              <a:t>Canotilho</a:t>
            </a:r>
            <a:r>
              <a:rPr lang="pt-BR" dirty="0" smtClean="0"/>
              <a:t>]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>
                <a:solidFill>
                  <a:srgbClr val="094C8D"/>
                </a:solidFill>
                <a:sym typeface="Wingdings 3"/>
              </a:rPr>
              <a:t> </a:t>
            </a:r>
            <a:r>
              <a:rPr lang="pt-BR" b="1" dirty="0" smtClean="0">
                <a:solidFill>
                  <a:srgbClr val="094C8D"/>
                </a:solidFill>
              </a:rPr>
              <a:t>O novo Código Florestal Brasileiro adota este princípio axiológico, do Estado Ambiental?</a:t>
            </a:r>
            <a:endParaRPr lang="pt-BR" b="1" dirty="0">
              <a:solidFill>
                <a:srgbClr val="094C8D"/>
              </a:solidFill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881062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Danos ao Meio Ambiente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700808"/>
            <a:ext cx="7312025" cy="4032448"/>
          </a:xfrm>
        </p:spPr>
        <p:txBody>
          <a:bodyPr/>
          <a:lstStyle/>
          <a:p>
            <a:r>
              <a:rPr lang="pt-BR" sz="1800" b="1" dirty="0" smtClean="0">
                <a:solidFill>
                  <a:srgbClr val="094C8D"/>
                </a:solidFill>
              </a:rPr>
              <a:t>Imprescritível &gt;&gt;&gt; </a:t>
            </a:r>
            <a:r>
              <a:rPr lang="pt-BR" sz="1800" dirty="0" smtClean="0"/>
              <a:t>em razão mesmo da perpetuação do dano</a:t>
            </a:r>
            <a:endParaRPr lang="pt-BR" sz="1800" dirty="0"/>
          </a:p>
          <a:p>
            <a:r>
              <a:rPr lang="pt-BR" sz="1800" b="1" dirty="0">
                <a:solidFill>
                  <a:srgbClr val="094C8D"/>
                </a:solidFill>
              </a:rPr>
              <a:t>Irrenunciável</a:t>
            </a:r>
          </a:p>
          <a:p>
            <a:r>
              <a:rPr lang="pt-BR" sz="1800" b="1" dirty="0">
                <a:solidFill>
                  <a:srgbClr val="094C8D"/>
                </a:solidFill>
              </a:rPr>
              <a:t>Inalienável</a:t>
            </a:r>
          </a:p>
          <a:p>
            <a:endParaRPr lang="pt-BR" sz="1800" dirty="0"/>
          </a:p>
          <a:p>
            <a:pPr lvl="2">
              <a:buNone/>
            </a:pPr>
            <a:r>
              <a:rPr lang="pt-BR" dirty="0" smtClean="0">
                <a:solidFill>
                  <a:srgbClr val="094C8D"/>
                </a:solidFill>
                <a:sym typeface="Wingdings 3"/>
              </a:rPr>
              <a:t></a:t>
            </a:r>
            <a:r>
              <a:rPr lang="pt-BR" dirty="0" smtClean="0">
                <a:sym typeface="Wingdings 3"/>
              </a:rPr>
              <a:t> </a:t>
            </a:r>
            <a:r>
              <a:rPr lang="pt-BR" dirty="0" smtClean="0"/>
              <a:t>conceito </a:t>
            </a:r>
            <a:r>
              <a:rPr lang="pt-BR" dirty="0"/>
              <a:t>de </a:t>
            </a:r>
            <a:r>
              <a:rPr lang="pt-BR" b="1" i="1" dirty="0">
                <a:solidFill>
                  <a:srgbClr val="094C8D"/>
                </a:solidFill>
              </a:rPr>
              <a:t>bem dado </a:t>
            </a:r>
            <a:r>
              <a:rPr lang="pt-BR" dirty="0"/>
              <a:t>e </a:t>
            </a:r>
            <a:r>
              <a:rPr lang="pt-BR" b="1" i="1" dirty="0">
                <a:solidFill>
                  <a:srgbClr val="094C8D"/>
                </a:solidFill>
              </a:rPr>
              <a:t>bem </a:t>
            </a:r>
            <a:r>
              <a:rPr lang="pt-BR" b="1" i="1" dirty="0" smtClean="0">
                <a:solidFill>
                  <a:srgbClr val="094C8D"/>
                </a:solidFill>
              </a:rPr>
              <a:t>construído </a:t>
            </a:r>
            <a:r>
              <a:rPr lang="pt-BR" dirty="0" smtClean="0">
                <a:solidFill>
                  <a:srgbClr val="094C8D"/>
                </a:solidFill>
              </a:rPr>
              <a:t> </a:t>
            </a:r>
            <a:r>
              <a:rPr lang="pt-BR" dirty="0" smtClean="0"/>
              <a:t>[Marcelo Abelha Rodrigues, </a:t>
            </a:r>
            <a:r>
              <a:rPr lang="pt-BR" b="1" i="1" dirty="0" smtClean="0"/>
              <a:t>Elementos do Direito Ambiental</a:t>
            </a:r>
            <a:r>
              <a:rPr lang="pt-BR" dirty="0" smtClean="0"/>
              <a:t>]</a:t>
            </a:r>
            <a:endParaRPr lang="pt-BR" b="1" i="1" dirty="0" smtClean="0"/>
          </a:p>
          <a:p>
            <a:pPr lvl="2">
              <a:buFont typeface="Wingdings"/>
              <a:buChar char="Ø"/>
            </a:pPr>
            <a:endParaRPr lang="pt-BR" b="1" i="1" dirty="0" smtClean="0">
              <a:solidFill>
                <a:srgbClr val="094C8D"/>
              </a:solidFill>
            </a:endParaRPr>
          </a:p>
          <a:p>
            <a:pPr algn="just"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Dado:</a:t>
            </a:r>
            <a:r>
              <a:rPr lang="pt-BR" sz="1800" dirty="0" smtClean="0"/>
              <a:t> bem ambiental que pré-existe ao ser humano: </a:t>
            </a:r>
            <a:r>
              <a:rPr lang="pt-BR" sz="1800" b="1" dirty="0" smtClean="0">
                <a:solidFill>
                  <a:srgbClr val="094C8D"/>
                </a:solidFill>
              </a:rPr>
              <a:t>água</a:t>
            </a:r>
            <a:r>
              <a:rPr lang="pt-BR" sz="1800" dirty="0" smtClean="0"/>
              <a:t>, p.ex. Em regra, trata-se de um bem indivisível que não pode ser cindido por qualquer outra regra, mesmo a jurídica. O homem pode controlar o uso, transformar o bem, mas não foi construído por ele. </a:t>
            </a:r>
          </a:p>
          <a:p>
            <a:pPr algn="just"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Construído:  </a:t>
            </a:r>
            <a:r>
              <a:rPr lang="pt-BR" sz="1800" dirty="0" smtClean="0"/>
              <a:t>passa a existir pela ação do homem.</a:t>
            </a:r>
            <a:endParaRPr lang="pt-BR" sz="1800" dirty="0"/>
          </a:p>
          <a:p>
            <a:pPr>
              <a:buFontTx/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Prescrição - Jurisprudência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700808"/>
            <a:ext cx="7632848" cy="4392487"/>
          </a:xfrm>
        </p:spPr>
        <p:txBody>
          <a:bodyPr/>
          <a:lstStyle/>
          <a:p>
            <a:pPr algn="just"/>
            <a:r>
              <a:rPr lang="pt-BR" sz="1600" b="1" dirty="0" smtClean="0"/>
              <a:t>Ementa: AÇÃO CIVIL PUBLICA AMBIENTAL - </a:t>
            </a:r>
            <a:r>
              <a:rPr lang="pt-BR" sz="1600" dirty="0" smtClean="0"/>
              <a:t>Alegação de prescrição no ajuizamento da ação, ausência de pressupostos para deferimento do pedido liminar e impossibilidade de multa a ser aplicada ao Município - DESACOLHIMENTO - Hipótese em que </a:t>
            </a:r>
            <a:r>
              <a:rPr lang="pt-BR" sz="1600" b="1" dirty="0" smtClean="0">
                <a:solidFill>
                  <a:srgbClr val="094C8D"/>
                </a:solidFill>
              </a:rPr>
              <a:t>as ações que versam sobre a defesa do meio ambiente são imprescritíveis.</a:t>
            </a:r>
            <a:r>
              <a:rPr lang="pt-BR" sz="1600" dirty="0" smtClean="0"/>
              <a:t> NECESSIDADE de regularização da questão ambiental, bem assim do aspecto urbanístico. AÇÃO CIVIL PÚBLICA AMBIENTAL Responsabilidade dos entes de direito público. 0 Município pode ser responsabilizado objetivamente, na seara ambiental, tanto se for causador direto do dano, quanto na hipótese em que a Administração Pública tem o dever de fiscalizar as atividades desenvolvidas pelos particulares. Multa corretamente aplicada, em caso de descumprimento das obrigações. Decisão de primeiro grau mantida Recurso desprovido. </a:t>
            </a:r>
            <a:r>
              <a:rPr lang="pt-BR" sz="1600" b="1" dirty="0" smtClean="0"/>
              <a:t>Comarca: </a:t>
            </a:r>
            <a:r>
              <a:rPr lang="pt-BR" sz="1600" dirty="0" smtClean="0"/>
              <a:t>Cananéia. </a:t>
            </a:r>
            <a:r>
              <a:rPr lang="pt-BR" sz="1600" b="1" dirty="0" smtClean="0"/>
              <a:t>Relator(a): </a:t>
            </a:r>
            <a:r>
              <a:rPr lang="pt-BR" sz="1600" dirty="0" smtClean="0"/>
              <a:t>Ruy Alberto Leme Cavalheiro. </a:t>
            </a:r>
            <a:r>
              <a:rPr lang="pt-BR" sz="1600" b="1" dirty="0" smtClean="0"/>
              <a:t>Órgão julgador: </a:t>
            </a:r>
            <a:r>
              <a:rPr lang="pt-BR" sz="1600" dirty="0" smtClean="0"/>
              <a:t>Câmara Reservada ao Meio Ambiente do </a:t>
            </a:r>
            <a:r>
              <a:rPr lang="pt-BR" sz="1600" b="1" dirty="0" smtClean="0"/>
              <a:t>Tribunal de Justiça do Estado de São Paulo </a:t>
            </a:r>
            <a:r>
              <a:rPr lang="pt-BR" sz="1600" dirty="0" smtClean="0"/>
              <a:t>- </a:t>
            </a:r>
            <a:r>
              <a:rPr lang="pt-BR" sz="1600" b="1" dirty="0" smtClean="0"/>
              <a:t>Data do julgamento: </a:t>
            </a:r>
            <a:r>
              <a:rPr lang="pt-BR" sz="1600" dirty="0" smtClean="0"/>
              <a:t>28/04/2011 - </a:t>
            </a:r>
            <a:r>
              <a:rPr lang="pt-BR" sz="1600" b="1" dirty="0" smtClean="0"/>
              <a:t>Data de registro: </a:t>
            </a:r>
            <a:r>
              <a:rPr lang="pt-BR" sz="1600" dirty="0" smtClean="0"/>
              <a:t>11/05/2011 – Agro de Instrumento</a:t>
            </a:r>
            <a:r>
              <a:rPr lang="pt-BR" sz="1600" b="1" dirty="0" smtClean="0"/>
              <a:t>: 0483106-43.2010.8.26.0000 </a:t>
            </a:r>
            <a:endParaRPr lang="pt-BR" sz="1600" dirty="0" smtClean="0"/>
          </a:p>
          <a:p>
            <a:pPr>
              <a:buNone/>
            </a:pPr>
            <a:r>
              <a:rPr lang="pt-BR" sz="1600" dirty="0" smtClean="0"/>
              <a:t> 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 spd="med"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Outros pontos relevantes do Direito Ambiental Brasileiro e a possível influência nos contratos de seguros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844674"/>
            <a:ext cx="7488882" cy="4248622"/>
          </a:xfrm>
        </p:spPr>
        <p:txBody>
          <a:bodyPr/>
          <a:lstStyle/>
          <a:p>
            <a:pPr algn="just"/>
            <a:r>
              <a:rPr lang="pt-BR" sz="1800" b="1" dirty="0" smtClean="0"/>
              <a:t>Impactos ambientais </a:t>
            </a:r>
            <a:r>
              <a:rPr lang="pt-BR" sz="1800" b="1" i="1" dirty="0" err="1" smtClean="0"/>
              <a:t>vs</a:t>
            </a:r>
            <a:r>
              <a:rPr lang="pt-BR" sz="1800" b="1" i="1" dirty="0" smtClean="0"/>
              <a:t> </a:t>
            </a:r>
            <a:r>
              <a:rPr lang="pt-BR" sz="1800" b="1" dirty="0" smtClean="0"/>
              <a:t>Danos Ambientais</a:t>
            </a:r>
          </a:p>
          <a:p>
            <a:pPr algn="just"/>
            <a:r>
              <a:rPr lang="pt-BR" sz="1800" b="1" dirty="0" smtClean="0"/>
              <a:t>Concausas </a:t>
            </a:r>
            <a:r>
              <a:rPr lang="pt-BR" sz="1800" dirty="0" smtClean="0"/>
              <a:t>e</a:t>
            </a:r>
            <a:r>
              <a:rPr lang="pt-BR" sz="1800" b="1" dirty="0" smtClean="0"/>
              <a:t> Solidariedade</a:t>
            </a:r>
          </a:p>
          <a:p>
            <a:endParaRPr lang="pt-BR" sz="1800" b="1" dirty="0" smtClean="0"/>
          </a:p>
          <a:p>
            <a:pPr algn="just"/>
            <a:r>
              <a:rPr lang="pt-BR" sz="1800" dirty="0" smtClean="0"/>
              <a:t>Qual o alcance dessas figuras no contexto de uma apólice específica de riscos ambientais? </a:t>
            </a:r>
          </a:p>
          <a:p>
            <a:pPr algn="just"/>
            <a:endParaRPr lang="pt-BR" sz="1800" dirty="0" smtClean="0"/>
          </a:p>
          <a:p>
            <a:pPr algn="just"/>
            <a:r>
              <a:rPr lang="pt-BR" sz="1800" b="1" dirty="0" smtClean="0">
                <a:solidFill>
                  <a:srgbClr val="094C8D"/>
                </a:solidFill>
              </a:rPr>
              <a:t>Solidariedade:</a:t>
            </a:r>
            <a:r>
              <a:rPr lang="pt-BR" sz="1800" dirty="0" smtClean="0"/>
              <a:t> </a:t>
            </a:r>
            <a:r>
              <a:rPr lang="pt-BR" sz="1800" b="1" i="1" dirty="0" smtClean="0"/>
              <a:t>passiva</a:t>
            </a:r>
            <a:r>
              <a:rPr lang="pt-BR" sz="1800" dirty="0" smtClean="0"/>
              <a:t> &gt; </a:t>
            </a:r>
            <a:r>
              <a:rPr lang="pt-BR" sz="1800" b="1" dirty="0" smtClean="0"/>
              <a:t>art. 225 CF </a:t>
            </a:r>
            <a:r>
              <a:rPr lang="pt-BR" sz="1800" dirty="0" smtClean="0"/>
              <a:t>(poder público e à coletividade); </a:t>
            </a:r>
            <a:r>
              <a:rPr lang="pt-BR" sz="1800" b="1" dirty="0" smtClean="0"/>
              <a:t>art. 3º, III, Lei 6.938/81 </a:t>
            </a:r>
            <a:r>
              <a:rPr lang="pt-BR" sz="1800" dirty="0" smtClean="0"/>
              <a:t>(todo aquele).  Dano ambiental provocado por várias fontes, irrelevante a análise do papel individual de cada um (</a:t>
            </a:r>
            <a:r>
              <a:rPr lang="pt-BR" sz="1800" b="1" dirty="0" err="1" smtClean="0">
                <a:solidFill>
                  <a:srgbClr val="094C8D"/>
                </a:solidFill>
              </a:rPr>
              <a:t>concausas</a:t>
            </a:r>
            <a:r>
              <a:rPr lang="pt-BR" sz="1800" dirty="0" smtClean="0"/>
              <a:t>). Relevante só para a </a:t>
            </a:r>
            <a:r>
              <a:rPr lang="pt-BR" sz="1800" b="1" dirty="0" smtClean="0">
                <a:solidFill>
                  <a:srgbClr val="094C8D"/>
                </a:solidFill>
              </a:rPr>
              <a:t>ação regressiva </a:t>
            </a:r>
            <a:r>
              <a:rPr lang="pt-BR" sz="1800" dirty="0" smtClean="0"/>
              <a:t>daquele que foi condenado totalmente pelo dano ambiental. </a:t>
            </a:r>
            <a:r>
              <a:rPr lang="pt-BR" sz="1800" b="1" dirty="0" smtClean="0"/>
              <a:t>CC/2002. art. 942</a:t>
            </a:r>
            <a:r>
              <a:rPr lang="pt-BR" sz="1800" dirty="0" smtClean="0"/>
              <a:t>.</a:t>
            </a:r>
          </a:p>
          <a:p>
            <a:pPr algn="just"/>
            <a:r>
              <a:rPr lang="pt-BR" sz="1800" b="1" dirty="0" smtClean="0">
                <a:solidFill>
                  <a:srgbClr val="094C8D"/>
                </a:solidFill>
              </a:rPr>
              <a:t>Impactos &gt;</a:t>
            </a:r>
            <a:r>
              <a:rPr lang="pt-BR" sz="1800" dirty="0" smtClean="0"/>
              <a:t> toda atividade gera impacto ambiental &gt; </a:t>
            </a:r>
            <a:r>
              <a:rPr lang="pt-BR" sz="1800" b="1" dirty="0" smtClean="0">
                <a:solidFill>
                  <a:srgbClr val="094C8D"/>
                </a:solidFill>
              </a:rPr>
              <a:t>Compensações </a:t>
            </a:r>
            <a:r>
              <a:rPr lang="pt-BR" sz="1800" dirty="0" smtClean="0"/>
              <a:t>correspondentes</a:t>
            </a:r>
          </a:p>
          <a:p>
            <a:pPr>
              <a:buNone/>
            </a:pPr>
            <a:endParaRPr lang="pt-BR" sz="1800" dirty="0"/>
          </a:p>
        </p:txBody>
      </p:sp>
    </p:spTree>
  </p:cSld>
  <p:clrMapOvr>
    <a:masterClrMapping/>
  </p:clrMapOvr>
  <p:transition spd="med"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Princípio da Cooperação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no Direito Ambiental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844674"/>
            <a:ext cx="7527999" cy="3816573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	“O </a:t>
            </a:r>
            <a:r>
              <a:rPr lang="pt-BR" b="1" dirty="0" smtClean="0">
                <a:solidFill>
                  <a:srgbClr val="094C8D"/>
                </a:solidFill>
              </a:rPr>
              <a:t>princípio da cooperação </a:t>
            </a:r>
            <a:r>
              <a:rPr lang="pt-BR" dirty="0" smtClean="0"/>
              <a:t>informa uma atuação conjunta do Estado e sociedade, na escolha de prioridades e nos processos decisórios”. 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			</a:t>
            </a:r>
            <a:r>
              <a:rPr lang="pt-BR" dirty="0" smtClean="0"/>
              <a:t>[</a:t>
            </a:r>
            <a:r>
              <a:rPr lang="pt-BR" i="1" dirty="0" smtClean="0"/>
              <a:t>in </a:t>
            </a:r>
            <a:r>
              <a:rPr lang="pt-BR" b="1" i="1" dirty="0" smtClean="0"/>
              <a:t>Direito Ambiental Econômico</a:t>
            </a:r>
            <a:r>
              <a:rPr lang="pt-BR" dirty="0" smtClean="0"/>
              <a:t>, de Cristiane </a:t>
            </a:r>
            <a:r>
              <a:rPr lang="pt-BR" dirty="0" err="1" smtClean="0"/>
              <a:t>Derani</a:t>
            </a:r>
            <a:r>
              <a:rPr lang="pt-BR" dirty="0" smtClean="0"/>
              <a:t>]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		</a:t>
            </a:r>
          </a:p>
          <a:p>
            <a:pPr algn="just">
              <a:buNone/>
            </a:pPr>
            <a:r>
              <a:rPr lang="pt-BR" b="1" dirty="0" smtClean="0"/>
              <a:t>		Art. 225, CF:</a:t>
            </a:r>
            <a:r>
              <a:rPr lang="pt-BR" dirty="0" smtClean="0"/>
              <a:t> “....impondo-se ao Poder Público </a:t>
            </a:r>
            <a:r>
              <a:rPr lang="pt-BR" b="1" i="1" u="sng" dirty="0" smtClean="0">
                <a:solidFill>
                  <a:srgbClr val="094C8D"/>
                </a:solidFill>
              </a:rPr>
              <a:t>e</a:t>
            </a:r>
            <a:r>
              <a:rPr lang="pt-BR" b="1" i="1" dirty="0" smtClean="0">
                <a:solidFill>
                  <a:srgbClr val="094C8D"/>
                </a:solidFill>
              </a:rPr>
              <a:t> à coletividade </a:t>
            </a:r>
            <a:r>
              <a:rPr lang="pt-BR" dirty="0" smtClean="0"/>
              <a:t>o dever de defendê-lo e preservá-lo para as presentes e futuras gerações”.</a:t>
            </a:r>
          </a:p>
          <a:p>
            <a:pPr algn="just"/>
            <a:endParaRPr lang="pt-BR" b="1" dirty="0" smtClean="0"/>
          </a:p>
        </p:txBody>
      </p:sp>
    </p:spTree>
  </p:cSld>
  <p:clrMapOvr>
    <a:masterClrMapping/>
  </p:clrMapOvr>
  <p:transition spd="med"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77888" y="457200"/>
            <a:ext cx="7504112" cy="685800"/>
          </a:xfrm>
        </p:spPr>
        <p:txBody>
          <a:bodyPr/>
          <a:lstStyle/>
          <a:p>
            <a:pPr algn="ctr"/>
            <a:r>
              <a:rPr lang="pt-BR" sz="2000" dirty="0">
                <a:solidFill>
                  <a:srgbClr val="094C8D"/>
                </a:solidFill>
                <a:latin typeface="Arial" charset="0"/>
              </a:rPr>
              <a:t>Direito Ambiental na Europa</a:t>
            </a:r>
            <a:endParaRPr lang="en-US" dirty="0">
              <a:solidFill>
                <a:srgbClr val="094C8D"/>
              </a:solidFill>
              <a:latin typeface="Arial" charset="0"/>
            </a:endParaRP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76400"/>
            <a:ext cx="7704856" cy="4488904"/>
          </a:xfrm>
        </p:spPr>
        <p:txBody>
          <a:bodyPr/>
          <a:lstStyle/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>
                <a:solidFill>
                  <a:srgbClr val="094C8D"/>
                </a:solidFill>
              </a:rPr>
              <a:t>Europa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600" b="1" dirty="0" smtClean="0">
                <a:solidFill>
                  <a:srgbClr val="094C8D"/>
                </a:solidFill>
              </a:rPr>
              <a:t>Livro </a:t>
            </a:r>
            <a:r>
              <a:rPr lang="pt-BR" sz="1600" b="1" dirty="0">
                <a:solidFill>
                  <a:srgbClr val="094C8D"/>
                </a:solidFill>
              </a:rPr>
              <a:t>Branco da União Européia – 2000 </a:t>
            </a:r>
            <a:r>
              <a:rPr lang="pt-BR" sz="1600" b="1" dirty="0"/>
              <a:t>– determinava, na ocasião, que os danos ambientais somente podiam ser reparados por meio da RC (individualização patrimonialista). Assim, nesta concepção, a RC pelo dano ambiental </a:t>
            </a:r>
            <a:r>
              <a:rPr lang="pt-BR" sz="1600" b="1" i="1" dirty="0"/>
              <a:t>imprescinde</a:t>
            </a:r>
            <a:r>
              <a:rPr lang="pt-BR" sz="1600" b="1" dirty="0"/>
              <a:t>:</a:t>
            </a:r>
          </a:p>
          <a:p>
            <a:pPr lvl="2" algn="just">
              <a:buFont typeface="Monotype Sorts" pitchFamily="2" charset="2"/>
              <a:buBlip>
                <a:blip r:embed="rId3"/>
              </a:buBlip>
            </a:pPr>
            <a:r>
              <a:rPr lang="pt-BR" sz="1600" b="1" dirty="0"/>
              <a:t>da existência de um autor identificado</a:t>
            </a:r>
          </a:p>
          <a:p>
            <a:pPr lvl="2" algn="just">
              <a:buFont typeface="Monotype Sorts" pitchFamily="2" charset="2"/>
              <a:buBlip>
                <a:blip r:embed="rId3"/>
              </a:buBlip>
            </a:pPr>
            <a:r>
              <a:rPr lang="pt-BR" sz="1600" b="1" dirty="0"/>
              <a:t>do dano concreto, tangível, quantificável</a:t>
            </a:r>
          </a:p>
          <a:p>
            <a:pPr lvl="2" algn="just">
              <a:buFont typeface="Monotype Sorts" pitchFamily="2" charset="2"/>
              <a:buBlip>
                <a:blip r:embed="rId3"/>
              </a:buBlip>
            </a:pPr>
            <a:r>
              <a:rPr lang="pt-BR" sz="1600" b="1" dirty="0"/>
              <a:t>do nexo de causalidade – dano e poluidor identificados e </a:t>
            </a:r>
            <a:r>
              <a:rPr lang="pt-BR" sz="1600" b="1" dirty="0" smtClean="0"/>
              <a:t>relacionados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600" b="1" dirty="0" smtClean="0">
                <a:solidFill>
                  <a:srgbClr val="094C8D"/>
                </a:solidFill>
              </a:rPr>
              <a:t>Consequência:</a:t>
            </a:r>
            <a:r>
              <a:rPr lang="pt-BR" sz="1600" b="1" dirty="0" smtClean="0"/>
              <a:t> não desenvolvimento dos Seguros de Riscos Ambientais específicos (≠ dos EUA)</a:t>
            </a:r>
          </a:p>
          <a:p>
            <a:pPr algn="just"/>
            <a:r>
              <a:rPr lang="pt-BR" sz="1600" b="1" dirty="0" smtClean="0"/>
              <a:t>Fundos de reparação para os danos difusos. Combatidos pelas empresas que investem em segurança e prevenção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600" b="1" i="1" dirty="0" smtClean="0">
                <a:solidFill>
                  <a:srgbClr val="094C8D"/>
                </a:solidFill>
              </a:rPr>
              <a:t>Danos </a:t>
            </a:r>
            <a:r>
              <a:rPr lang="pt-BR" sz="1600" b="1" i="1" dirty="0">
                <a:solidFill>
                  <a:srgbClr val="094C8D"/>
                </a:solidFill>
              </a:rPr>
              <a:t>ecológicos puros </a:t>
            </a:r>
            <a:r>
              <a:rPr lang="pt-BR" sz="1600" b="1" dirty="0"/>
              <a:t>– não </a:t>
            </a:r>
            <a:r>
              <a:rPr lang="pt-BR" sz="1600" b="1" dirty="0" smtClean="0"/>
              <a:t>eram abrangidos </a:t>
            </a:r>
            <a:r>
              <a:rPr lang="pt-BR" sz="1600" b="1" dirty="0"/>
              <a:t>pelos seguros privados europeus &gt; (próximo </a:t>
            </a:r>
            <a:r>
              <a:rPr lang="pt-BR" sz="1600" b="1" dirty="0" smtClean="0"/>
              <a:t>slide </a:t>
            </a:r>
            <a:r>
              <a:rPr lang="pt-BR" sz="1600" b="1" dirty="0" smtClean="0">
                <a:solidFill>
                  <a:srgbClr val="094C8D"/>
                </a:solidFill>
              </a:rPr>
              <a:t>&gt;&gt;&gt;</a:t>
            </a:r>
            <a:r>
              <a:rPr lang="pt-BR" sz="1600" b="1" dirty="0" smtClean="0"/>
              <a:t>)  </a:t>
            </a:r>
            <a:endParaRPr lang="pt-BR" sz="1600" b="1" dirty="0"/>
          </a:p>
          <a:p>
            <a:endParaRPr lang="en-US" sz="1800" dirty="0"/>
          </a:p>
        </p:txBody>
      </p:sp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69888"/>
            <a:ext cx="7391400" cy="823912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    </a:t>
            </a:r>
            <a:r>
              <a:rPr lang="pt-BR" sz="2000" dirty="0" smtClean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Direito </a:t>
            </a:r>
            <a:r>
              <a:rPr lang="pt-BR" sz="2000" dirty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Ambiental na Europa</a:t>
            </a:r>
            <a:endParaRPr lang="en-US" dirty="0">
              <a:solidFill>
                <a:srgbClr val="094C8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7622232" cy="5899150"/>
          </a:xfrm>
        </p:spPr>
        <p:txBody>
          <a:bodyPr/>
          <a:lstStyle/>
          <a:p>
            <a:pPr algn="just"/>
            <a:endParaRPr lang="pt-BR" sz="1300" dirty="0"/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>
                <a:solidFill>
                  <a:srgbClr val="094C8D"/>
                </a:solidFill>
              </a:rPr>
              <a:t>Diretiva 2004/35/CE, de </a:t>
            </a:r>
            <a:r>
              <a:rPr lang="pt-BR" sz="1800" b="1" dirty="0" smtClean="0">
                <a:solidFill>
                  <a:srgbClr val="094C8D"/>
                </a:solidFill>
              </a:rPr>
              <a:t>21.04.2004</a:t>
            </a:r>
            <a:r>
              <a:rPr lang="pt-BR" sz="1800" dirty="0" smtClean="0"/>
              <a:t> 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b="1" dirty="0" smtClean="0"/>
              <a:t>  </a:t>
            </a:r>
            <a:r>
              <a:rPr lang="pt-BR" sz="1600" dirty="0" smtClean="0"/>
              <a:t>3 anos para os Estados-Membros se adaptarem (em vigor desde 2007)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 smtClean="0"/>
              <a:t>  Dano </a:t>
            </a:r>
            <a:r>
              <a:rPr lang="pt-BR" sz="1600" dirty="0"/>
              <a:t>ecológico &gt; </a:t>
            </a:r>
            <a:r>
              <a:rPr lang="pt-BR" sz="1600" i="1" dirty="0"/>
              <a:t>não é</a:t>
            </a:r>
            <a:r>
              <a:rPr lang="pt-BR" sz="1600" dirty="0"/>
              <a:t> Responsabilidade Civil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 </a:t>
            </a:r>
            <a:r>
              <a:rPr lang="pt-BR" sz="1600" dirty="0" smtClean="0"/>
              <a:t> Visa </a:t>
            </a:r>
            <a:r>
              <a:rPr lang="pt-BR" sz="1600" dirty="0"/>
              <a:t>alcançar o causador do dano ambiental &gt; “Poluidor- Pagador”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 </a:t>
            </a:r>
            <a:r>
              <a:rPr lang="pt-BR" sz="1600" dirty="0" smtClean="0"/>
              <a:t> Abraça </a:t>
            </a:r>
            <a:r>
              <a:rPr lang="pt-BR" sz="1600" dirty="0"/>
              <a:t>o conceito de direito difuso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 </a:t>
            </a:r>
            <a:r>
              <a:rPr lang="pt-BR" sz="1600" dirty="0" smtClean="0"/>
              <a:t> Prescrição </a:t>
            </a:r>
            <a:r>
              <a:rPr lang="pt-BR" sz="1600" dirty="0"/>
              <a:t>de 5 </a:t>
            </a:r>
            <a:r>
              <a:rPr lang="pt-BR" sz="1600" dirty="0" smtClean="0"/>
              <a:t>anos (conservador o conceito)</a:t>
            </a:r>
            <a:endParaRPr lang="pt-BR" sz="1600" dirty="0"/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 </a:t>
            </a:r>
            <a:r>
              <a:rPr lang="pt-BR" sz="1600" dirty="0" smtClean="0"/>
              <a:t> Não </a:t>
            </a:r>
            <a:r>
              <a:rPr lang="pt-BR" sz="1600" dirty="0"/>
              <a:t>retroatividade das novas normas (Divergiu do</a:t>
            </a:r>
            <a:r>
              <a:rPr lang="pt-BR" sz="1600" dirty="0">
                <a:cs typeface="Arial" charset="0"/>
              </a:rPr>
              <a:t> CERCLA dos USA, dos anos 80)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>
                <a:cs typeface="Arial" charset="0"/>
              </a:rPr>
              <a:t> </a:t>
            </a:r>
            <a:r>
              <a:rPr lang="pt-BR" sz="1600" dirty="0" smtClean="0">
                <a:cs typeface="Arial" charset="0"/>
              </a:rPr>
              <a:t> RC </a:t>
            </a:r>
            <a:r>
              <a:rPr lang="pt-BR" sz="1600" dirty="0">
                <a:cs typeface="Arial" charset="0"/>
              </a:rPr>
              <a:t>pós-consumo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>
                <a:cs typeface="Arial" charset="0"/>
              </a:rPr>
              <a:t> </a:t>
            </a:r>
            <a:r>
              <a:rPr lang="pt-BR" sz="1600" dirty="0" smtClean="0">
                <a:cs typeface="Arial" charset="0"/>
              </a:rPr>
              <a:t> Garantias </a:t>
            </a:r>
            <a:r>
              <a:rPr lang="pt-BR" sz="1600" dirty="0">
                <a:cs typeface="Arial" charset="0"/>
              </a:rPr>
              <a:t>financeiras </a:t>
            </a:r>
            <a:r>
              <a:rPr lang="pt-BR" sz="1600" b="1" i="1" dirty="0">
                <a:solidFill>
                  <a:srgbClr val="094C8D"/>
                </a:solidFill>
                <a:cs typeface="Arial" charset="0"/>
              </a:rPr>
              <a:t>e não seguro obrigatório</a:t>
            </a:r>
            <a:r>
              <a:rPr lang="pt-BR" sz="1600" b="1" dirty="0">
                <a:solidFill>
                  <a:srgbClr val="094C8D"/>
                </a:solidFill>
                <a:cs typeface="Arial" charset="0"/>
              </a:rPr>
              <a:t> </a:t>
            </a:r>
            <a:r>
              <a:rPr lang="pt-BR" sz="1600" dirty="0">
                <a:cs typeface="Arial" charset="0"/>
              </a:rPr>
              <a:t>– Reavaliação do tema, após 6 anos de experiência nos países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 </a:t>
            </a:r>
            <a:r>
              <a:rPr lang="pt-BR" sz="1600" dirty="0" smtClean="0"/>
              <a:t> Marco </a:t>
            </a:r>
            <a:r>
              <a:rPr lang="pt-BR" sz="1600" dirty="0"/>
              <a:t>entre o Direito Civil e o Direito Ambiental na UE 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 </a:t>
            </a:r>
            <a:r>
              <a:rPr lang="pt-BR" sz="1600" dirty="0" smtClean="0"/>
              <a:t> Redefinição </a:t>
            </a:r>
            <a:r>
              <a:rPr lang="pt-BR" sz="1600" dirty="0"/>
              <a:t>das bases de coberturas dos seguros ambientais </a:t>
            </a:r>
            <a:r>
              <a:rPr lang="pt-BR" sz="1600" dirty="0" smtClean="0"/>
              <a:t>europeus e com vistas nos modelos norte-americanos concebidos desde os anos 80 nos EUA</a:t>
            </a:r>
            <a:endParaRPr lang="pt-BR" sz="1600" dirty="0"/>
          </a:p>
          <a:p>
            <a:pPr lvl="1" algn="just"/>
            <a:endParaRPr lang="pt-BR" sz="2000" dirty="0"/>
          </a:p>
          <a:p>
            <a:endParaRPr lang="en-US" sz="1700" dirty="0"/>
          </a:p>
        </p:txBody>
      </p:sp>
    </p:spTree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Danos ecológicos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844675"/>
            <a:ext cx="7386638" cy="31686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pt-BR" dirty="0" smtClean="0"/>
              <a:t> Na grande maioria dos sinistros sempre existirá danos ecológicos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dirty="0" smtClean="0"/>
          </a:p>
          <a:p>
            <a:pPr algn="just">
              <a:lnSpc>
                <a:spcPct val="90000"/>
              </a:lnSpc>
            </a:pPr>
            <a:r>
              <a:rPr lang="pt-BR" dirty="0" smtClean="0"/>
              <a:t> Na regulação do sinistro será quase impossível fazer a completa separação entre os danos ecológicos e os outros tipos de danos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dirty="0" smtClean="0"/>
          </a:p>
          <a:p>
            <a:pPr algn="just">
              <a:lnSpc>
                <a:spcPct val="90000"/>
              </a:lnSpc>
            </a:pPr>
            <a:r>
              <a:rPr lang="pt-BR" dirty="0" smtClean="0"/>
              <a:t> Danos ecológicos geram indenizações elevadas e progressivas</a:t>
            </a:r>
          </a:p>
          <a:p>
            <a:pPr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ransition spd="med"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881062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Direito Ambiental nos EUA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696200" cy="4672013"/>
          </a:xfrm>
        </p:spPr>
        <p:txBody>
          <a:bodyPr/>
          <a:lstStyle/>
          <a:p>
            <a:pPr algn="just"/>
            <a:r>
              <a:rPr lang="pt-BR" sz="1800" b="1" dirty="0" smtClean="0">
                <a:solidFill>
                  <a:srgbClr val="094C8D"/>
                </a:solidFill>
              </a:rPr>
              <a:t>EUA</a:t>
            </a:r>
            <a:endParaRPr lang="pt-BR" sz="1800" b="1" dirty="0">
              <a:solidFill>
                <a:srgbClr val="094C8D"/>
              </a:solidFill>
            </a:endParaRP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800" i="1" dirty="0"/>
              <a:t> </a:t>
            </a:r>
            <a:r>
              <a:rPr lang="pt-BR" sz="2000" i="1" dirty="0" err="1"/>
              <a:t>Common</a:t>
            </a:r>
            <a:r>
              <a:rPr lang="pt-BR" sz="2000" i="1" dirty="0"/>
              <a:t> </a:t>
            </a:r>
            <a:r>
              <a:rPr lang="pt-BR" sz="2000" i="1" dirty="0" err="1"/>
              <a:t>law</a:t>
            </a:r>
            <a:endParaRPr lang="pt-BR" sz="2000" i="1" dirty="0"/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2000" dirty="0"/>
              <a:t> Acontecimentos de grandes repercussões: Love Canal; PCB - Ascarel; Agente Laranja; </a:t>
            </a:r>
            <a:r>
              <a:rPr lang="pt-BR" sz="2000" dirty="0" err="1"/>
              <a:t>Three</a:t>
            </a:r>
            <a:r>
              <a:rPr lang="pt-BR" sz="2000" dirty="0"/>
              <a:t> </a:t>
            </a:r>
            <a:r>
              <a:rPr lang="pt-BR" sz="2000" dirty="0" err="1"/>
              <a:t>Mile</a:t>
            </a:r>
            <a:r>
              <a:rPr lang="pt-BR" sz="2000" dirty="0"/>
              <a:t> </a:t>
            </a:r>
            <a:r>
              <a:rPr lang="pt-BR" sz="2000" dirty="0" err="1"/>
              <a:t>Island</a:t>
            </a:r>
            <a:r>
              <a:rPr lang="pt-BR" sz="2000" dirty="0"/>
              <a:t>; Amianto; outros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2000" i="1" dirty="0"/>
              <a:t> </a:t>
            </a:r>
            <a:r>
              <a:rPr lang="pt-BR" sz="2000" i="1" dirty="0" err="1"/>
              <a:t>Cercla</a:t>
            </a:r>
            <a:r>
              <a:rPr lang="pt-BR" sz="2000" i="1" dirty="0"/>
              <a:t> </a:t>
            </a:r>
            <a:r>
              <a:rPr lang="pt-BR" sz="2000" i="1" dirty="0" err="1"/>
              <a:t>Superfund</a:t>
            </a:r>
            <a:r>
              <a:rPr lang="pt-BR" sz="2000" dirty="0"/>
              <a:t> – </a:t>
            </a:r>
            <a:r>
              <a:rPr lang="pt-BR" sz="2000" i="1" dirty="0" err="1"/>
              <a:t>Comprehensive</a:t>
            </a:r>
            <a:r>
              <a:rPr lang="pt-BR" sz="2000" i="1" dirty="0"/>
              <a:t> </a:t>
            </a:r>
            <a:r>
              <a:rPr lang="pt-BR" sz="2000" i="1" dirty="0" err="1"/>
              <a:t>Environmental</a:t>
            </a:r>
            <a:r>
              <a:rPr lang="pt-BR" sz="2000" i="1" dirty="0"/>
              <a:t> </a:t>
            </a:r>
            <a:r>
              <a:rPr lang="pt-BR" sz="2000" i="1" dirty="0" err="1"/>
              <a:t>Response</a:t>
            </a:r>
            <a:r>
              <a:rPr lang="pt-BR" sz="2000" i="1" dirty="0"/>
              <a:t>, </a:t>
            </a:r>
            <a:r>
              <a:rPr lang="pt-BR" sz="2000" i="1" dirty="0" err="1"/>
              <a:t>Compensation</a:t>
            </a:r>
            <a:r>
              <a:rPr lang="pt-BR" sz="2000" i="1" dirty="0"/>
              <a:t> </a:t>
            </a:r>
            <a:r>
              <a:rPr lang="pt-BR" sz="2000" i="1" dirty="0" err="1"/>
              <a:t>and</a:t>
            </a:r>
            <a:r>
              <a:rPr lang="pt-BR" sz="2000" i="1" dirty="0"/>
              <a:t> </a:t>
            </a:r>
            <a:r>
              <a:rPr lang="pt-BR" sz="2000" i="1" dirty="0" err="1"/>
              <a:t>Liability</a:t>
            </a:r>
            <a:r>
              <a:rPr lang="pt-BR" sz="2000" i="1" dirty="0"/>
              <a:t> </a:t>
            </a:r>
            <a:r>
              <a:rPr lang="pt-BR" sz="2000" i="1" dirty="0" err="1"/>
              <a:t>Act</a:t>
            </a:r>
            <a:r>
              <a:rPr lang="pt-BR" sz="2000" dirty="0"/>
              <a:t>  - 11.12.1980 &gt; não é vinculado a processo judicial. Responsabilidade civil e tributação (tributos sobre petróleo, produtos químicos e lucros de corporações potencialmente poluidoras). Atende emergências, com ressarcimentos posteriores pelos causadores dos danos.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2000" i="1" dirty="0"/>
              <a:t> EPA – </a:t>
            </a:r>
            <a:r>
              <a:rPr lang="pt-BR" sz="2000" i="1" dirty="0" err="1"/>
              <a:t>Environmental</a:t>
            </a:r>
            <a:r>
              <a:rPr lang="pt-BR" sz="2000" i="1" dirty="0"/>
              <a:t> </a:t>
            </a:r>
            <a:r>
              <a:rPr lang="pt-BR" sz="2000" i="1" dirty="0" err="1"/>
              <a:t>Protection</a:t>
            </a:r>
            <a:r>
              <a:rPr lang="pt-BR" sz="2000" i="1" dirty="0"/>
              <a:t> </a:t>
            </a:r>
            <a:r>
              <a:rPr lang="pt-BR" sz="2000" i="1" dirty="0" err="1"/>
              <a:t>Agency</a:t>
            </a:r>
            <a:endParaRPr lang="pt-BR" sz="2000" i="1" dirty="0"/>
          </a:p>
          <a:p>
            <a:pPr lvl="1">
              <a:buFontTx/>
              <a:buNone/>
            </a:pPr>
            <a:endParaRPr 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14338"/>
            <a:ext cx="7467600" cy="1014412"/>
          </a:xfrm>
        </p:spPr>
        <p:txBody>
          <a:bodyPr/>
          <a:lstStyle/>
          <a:p>
            <a:pPr algn="ctr" eaLnBrk="1" hangingPunct="1"/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Ementa</a:t>
            </a:r>
            <a:endParaRPr lang="pt-BR" dirty="0" smtClean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704856" cy="4320480"/>
          </a:xfrm>
        </p:spPr>
        <p:txBody>
          <a:bodyPr/>
          <a:lstStyle/>
          <a:p>
            <a:pPr algn="just"/>
            <a:r>
              <a:rPr lang="pt-BR" sz="1600" b="1" dirty="0" smtClean="0"/>
              <a:t>Meio ambiente – </a:t>
            </a:r>
            <a:r>
              <a:rPr lang="pt-BR" sz="1600" b="1" dirty="0" smtClean="0"/>
              <a:t>Proteção </a:t>
            </a:r>
            <a:r>
              <a:rPr lang="pt-BR" sz="1600" b="1" dirty="0" smtClean="0"/>
              <a:t>C</a:t>
            </a:r>
            <a:r>
              <a:rPr lang="pt-BR" sz="1600" b="1" dirty="0" smtClean="0"/>
              <a:t>onstitucional; Interesses </a:t>
            </a:r>
            <a:r>
              <a:rPr lang="pt-BR" sz="1600" b="1" dirty="0" smtClean="0"/>
              <a:t>coletivos e interesse público; Interesses difusos; O Direito Ambiental; Fontes de Direito ambiental; Princípios do direito do ambiente; Responsabilidade civil objetiva; Responsabilidade civil </a:t>
            </a:r>
            <a:r>
              <a:rPr lang="pt-BR" sz="1600" b="1" i="1" dirty="0" smtClean="0"/>
              <a:t>vs.</a:t>
            </a:r>
            <a:r>
              <a:rPr lang="pt-BR" sz="1600" b="1" dirty="0" smtClean="0"/>
              <a:t> direitos difusos; Dano ambiental</a:t>
            </a:r>
            <a:r>
              <a:rPr lang="pt-BR" sz="1600" b="1" dirty="0" smtClean="0"/>
              <a:t>; </a:t>
            </a:r>
            <a:r>
              <a:rPr lang="pt-BR" sz="1600" b="1" dirty="0" smtClean="0"/>
              <a:t>Fundos; Solidariedade; Crimes ambientais; </a:t>
            </a:r>
            <a:r>
              <a:rPr lang="pt-BR" sz="1600" b="1" dirty="0" smtClean="0"/>
              <a:t> TAC </a:t>
            </a:r>
            <a:r>
              <a:rPr lang="pt-BR" sz="1600" b="1" dirty="0" smtClean="0"/>
              <a:t>– Termo de Ajustamento de </a:t>
            </a:r>
            <a:r>
              <a:rPr lang="pt-BR" sz="1600" b="1" dirty="0" smtClean="0"/>
              <a:t>Conduta – Seguro Garantia Ambiental; Seguro </a:t>
            </a:r>
            <a:r>
              <a:rPr lang="pt-BR" sz="1600" b="1" dirty="0" smtClean="0"/>
              <a:t>de RC ou seguro de riscos ambientais?; Evolução do segmento no Brasil e no mundo; Tipos de apólices existentes no exterior; Tipos de coberturas praticadas no mercado brasileiro; Ramos que atuam com o risco ambiental; Poluição súbita e acidental; Poluição paulatina ou gradual; </a:t>
            </a:r>
            <a:r>
              <a:rPr lang="pt-BR" sz="1600" b="1" i="1" dirty="0" smtClean="0"/>
              <a:t>Triggers</a:t>
            </a:r>
            <a:r>
              <a:rPr lang="pt-BR" sz="1600" b="1" dirty="0" smtClean="0"/>
              <a:t> das apólices; </a:t>
            </a:r>
            <a:r>
              <a:rPr lang="pt-BR" sz="1600" b="1" dirty="0" smtClean="0"/>
              <a:t>Despesas </a:t>
            </a:r>
            <a:r>
              <a:rPr lang="pt-BR" sz="1600" b="1" dirty="0" smtClean="0"/>
              <a:t>de contenção de sinistros; Obrigatoriedade do seguro </a:t>
            </a:r>
            <a:r>
              <a:rPr lang="pt-BR" sz="1600" b="1" i="1" dirty="0" smtClean="0"/>
              <a:t>vs.</a:t>
            </a:r>
            <a:r>
              <a:rPr lang="pt-BR" sz="1600" b="1" dirty="0" smtClean="0"/>
              <a:t> liberdade de contratação; </a:t>
            </a:r>
            <a:r>
              <a:rPr lang="pt-BR" sz="1600" b="1" dirty="0" smtClean="0"/>
              <a:t>Programas </a:t>
            </a:r>
            <a:r>
              <a:rPr lang="pt-BR" sz="1600" b="1" dirty="0" smtClean="0"/>
              <a:t>de coberturas.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Direito Ambiental nos EUA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704856" cy="4392488"/>
          </a:xfrm>
        </p:spPr>
        <p:txBody>
          <a:bodyPr/>
          <a:lstStyle/>
          <a:p>
            <a:pPr lvl="1" algn="just">
              <a:buFontTx/>
              <a:buNone/>
            </a:pPr>
            <a:endParaRPr lang="pt-BR" sz="1800" b="1" dirty="0" smtClean="0">
              <a:solidFill>
                <a:srgbClr val="094C8D"/>
              </a:solidFill>
            </a:endParaRPr>
          </a:p>
          <a:p>
            <a:pPr lvl="1" algn="just">
              <a:buFontTx/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EUA</a:t>
            </a:r>
            <a:endParaRPr lang="pt-BR" sz="1800" dirty="0"/>
          </a:p>
          <a:p>
            <a:pPr lvl="1" algn="just">
              <a:buFontTx/>
              <a:buNone/>
            </a:pPr>
            <a:endParaRPr lang="pt-BR" sz="1800" dirty="0"/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800" i="1" dirty="0"/>
              <a:t> </a:t>
            </a:r>
            <a:r>
              <a:rPr lang="pt-BR" sz="2000" i="1" dirty="0" err="1"/>
              <a:t>Brownfields</a:t>
            </a:r>
            <a:r>
              <a:rPr lang="pt-BR" sz="2000" dirty="0"/>
              <a:t> – campos contaminados – 450.000 nos USA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2000" dirty="0"/>
              <a:t> Desenvolvimento de seguros específicos a partir dos anos 80</a:t>
            </a: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2000" dirty="0"/>
              <a:t> A ineficácia das cláusulas de coberturas restritivas e de outros dispositivos contratuais, nas Cortes de Justiça norte-americanas: </a:t>
            </a:r>
            <a:r>
              <a:rPr lang="pt-BR" sz="2000" dirty="0" smtClean="0"/>
              <a:t>“</a:t>
            </a:r>
            <a:r>
              <a:rPr lang="pt-BR" sz="2000" dirty="0"/>
              <a:t>Súbita e acidental”; cláusula limitativa de horas; apólices do tipo “</a:t>
            </a:r>
            <a:r>
              <a:rPr lang="pt-BR" sz="2000" dirty="0" err="1"/>
              <a:t>occurrence</a:t>
            </a:r>
            <a:r>
              <a:rPr lang="pt-BR" sz="2000" dirty="0"/>
              <a:t>” – com acúmulo dos limites segurados de vários </a:t>
            </a:r>
            <a:r>
              <a:rPr lang="pt-BR" sz="2000" dirty="0" smtClean="0"/>
              <a:t>anos </a:t>
            </a:r>
            <a:r>
              <a:rPr lang="pt-BR" sz="2000" b="1" dirty="0" smtClean="0">
                <a:solidFill>
                  <a:srgbClr val="094C8D"/>
                </a:solidFill>
              </a:rPr>
              <a:t>&gt;&gt;&gt;</a:t>
            </a:r>
            <a:endParaRPr lang="pt-BR" sz="2000" b="1" dirty="0">
              <a:solidFill>
                <a:srgbClr val="094C8D"/>
              </a:solidFill>
            </a:endParaRPr>
          </a:p>
          <a:p>
            <a:pPr lvl="1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2000" dirty="0"/>
              <a:t> “</a:t>
            </a:r>
            <a:r>
              <a:rPr lang="pt-BR" sz="2000" dirty="0" err="1"/>
              <a:t>Claims</a:t>
            </a:r>
            <a:r>
              <a:rPr lang="pt-BR" sz="2000" dirty="0"/>
              <a:t> </a:t>
            </a:r>
            <a:r>
              <a:rPr lang="pt-BR" sz="2000" dirty="0" err="1"/>
              <a:t>Made</a:t>
            </a:r>
            <a:r>
              <a:rPr lang="pt-BR" sz="2000" dirty="0"/>
              <a:t>” - “</a:t>
            </a:r>
            <a:r>
              <a:rPr lang="pt-BR" sz="2000" dirty="0" err="1"/>
              <a:t>Manifestation</a:t>
            </a:r>
            <a:r>
              <a:rPr lang="pt-BR" sz="2000" dirty="0"/>
              <a:t> </a:t>
            </a:r>
            <a:r>
              <a:rPr lang="pt-BR" sz="2000" dirty="0" err="1"/>
              <a:t>Trigger</a:t>
            </a:r>
            <a:r>
              <a:rPr lang="pt-BR" sz="2000" dirty="0"/>
              <a:t>” – “Discovery </a:t>
            </a:r>
            <a:r>
              <a:rPr lang="pt-BR" sz="2000" dirty="0" err="1"/>
              <a:t>Trigger</a:t>
            </a:r>
            <a:r>
              <a:rPr lang="pt-BR" sz="2000" dirty="0"/>
              <a:t>”</a:t>
            </a:r>
          </a:p>
          <a:p>
            <a:pPr lvl="1" algn="just"/>
            <a:endParaRPr lang="pt-BR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8" y="476672"/>
            <a:ext cx="7806952" cy="755228"/>
          </a:xfrm>
        </p:spPr>
        <p:txBody>
          <a:bodyPr/>
          <a:lstStyle/>
          <a:p>
            <a:r>
              <a:rPr lang="pt-BR" sz="2000" dirty="0" smtClean="0">
                <a:solidFill>
                  <a:srgbClr val="094C8D"/>
                </a:solidFill>
              </a:rPr>
              <a:t>	                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Direito Ambiental nos EUA</a:t>
            </a:r>
            <a:endParaRPr lang="pt-BR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78824" cy="4539208"/>
          </a:xfrm>
        </p:spPr>
        <p:txBody>
          <a:bodyPr/>
          <a:lstStyle/>
          <a:p>
            <a:pPr marL="0" indent="0" algn="just">
              <a:buFontTx/>
              <a:buNone/>
              <a:tabLst/>
            </a:pPr>
            <a:r>
              <a:rPr lang="pt-PT" sz="1800" dirty="0"/>
              <a:t>Os termos </a:t>
            </a:r>
            <a:r>
              <a:rPr lang="pt-PT" sz="1800" dirty="0" smtClean="0"/>
              <a:t>“</a:t>
            </a:r>
            <a:r>
              <a:rPr lang="pt-PT" sz="1800" b="1" dirty="0" smtClean="0">
                <a:solidFill>
                  <a:srgbClr val="094C8D"/>
                </a:solidFill>
              </a:rPr>
              <a:t>Súbito</a:t>
            </a:r>
            <a:r>
              <a:rPr lang="pt-PT" sz="1800" dirty="0" smtClean="0"/>
              <a:t>” </a:t>
            </a:r>
            <a:r>
              <a:rPr lang="pt-PT" sz="1800" dirty="0"/>
              <a:t>e </a:t>
            </a:r>
            <a:r>
              <a:rPr lang="pt-PT" sz="1800" dirty="0" smtClean="0"/>
              <a:t>“</a:t>
            </a:r>
            <a:r>
              <a:rPr lang="pt-PT" sz="1800" b="1" dirty="0" smtClean="0">
                <a:solidFill>
                  <a:srgbClr val="094C8D"/>
                </a:solidFill>
              </a:rPr>
              <a:t>Acidental</a:t>
            </a:r>
            <a:r>
              <a:rPr lang="pt-PT" sz="1800" dirty="0" smtClean="0"/>
              <a:t>”: vários conflitos </a:t>
            </a:r>
            <a:r>
              <a:rPr lang="pt-PT" sz="1800" dirty="0"/>
              <a:t>jurídicos já ocorreram nos </a:t>
            </a:r>
            <a:r>
              <a:rPr lang="pt-PT" sz="1800" dirty="0" smtClean="0"/>
              <a:t>EUA, desde os anos 80</a:t>
            </a:r>
          </a:p>
          <a:p>
            <a:pPr marL="0" indent="0" algn="ctr">
              <a:buFontTx/>
              <a:buNone/>
              <a:tabLst/>
            </a:pPr>
            <a:r>
              <a:rPr lang="pt-PT" sz="1800" b="1" dirty="0" smtClean="0">
                <a:solidFill>
                  <a:srgbClr val="094C8D"/>
                </a:solidFill>
              </a:rPr>
              <a:t>Interpretações das Cortes de Justiça naquele país:</a:t>
            </a:r>
          </a:p>
          <a:p>
            <a:pPr marL="0" indent="0" algn="just">
              <a:buClr>
                <a:srgbClr val="094C8D"/>
              </a:buClr>
              <a:buFont typeface="Wingdings" charset="2"/>
              <a:buBlip>
                <a:blip r:embed="rId2"/>
              </a:buBlip>
              <a:tabLst/>
            </a:pPr>
            <a:r>
              <a:rPr lang="pt-PT" sz="1800" dirty="0" smtClean="0"/>
              <a:t> </a:t>
            </a:r>
            <a:r>
              <a:rPr lang="pt-PT" sz="1600" dirty="0"/>
              <a:t>Os acontecimentos, embora de origem acidental – se manifestam de forma latente</a:t>
            </a:r>
          </a:p>
          <a:p>
            <a:pPr marL="0" indent="0" algn="just">
              <a:buClr>
                <a:srgbClr val="094C8D"/>
              </a:buClr>
              <a:buFont typeface="Wingdings" charset="2"/>
              <a:buBlip>
                <a:blip r:embed="rId2"/>
              </a:buBlip>
              <a:tabLst/>
            </a:pPr>
            <a:r>
              <a:rPr lang="pt-PT" sz="1600" dirty="0"/>
              <a:t>  Súbito e acidental podem ser aplicados ao fato gerador</a:t>
            </a:r>
          </a:p>
          <a:p>
            <a:pPr marL="0" indent="0" algn="just">
              <a:buClr>
                <a:srgbClr val="094C8D"/>
              </a:buClr>
              <a:buFont typeface="Wingdings" charset="2"/>
              <a:buBlip>
                <a:blip r:embed="rId2"/>
              </a:buBlip>
              <a:tabLst/>
            </a:pPr>
            <a:r>
              <a:rPr lang="pt-PT" sz="1600" dirty="0"/>
              <a:t>  A </a:t>
            </a:r>
            <a:r>
              <a:rPr lang="pt-PT" sz="1600" dirty="0" smtClean="0"/>
              <a:t>manifestação tem a sua </a:t>
            </a:r>
            <a:r>
              <a:rPr lang="pt-PT" sz="1600" dirty="0"/>
              <a:t>percepção </a:t>
            </a:r>
            <a:r>
              <a:rPr lang="pt-PT" sz="1600" dirty="0" smtClean="0"/>
              <a:t>sempre de forma </a:t>
            </a:r>
            <a:r>
              <a:rPr lang="pt-PT" sz="1600" dirty="0"/>
              <a:t>repentina. Os efeitos de uma contaminação latente somente são percebidos num dado </a:t>
            </a:r>
            <a:r>
              <a:rPr lang="pt-PT" sz="1600" dirty="0" smtClean="0"/>
              <a:t>momento</a:t>
            </a:r>
          </a:p>
          <a:p>
            <a:pPr marL="0" indent="0" algn="just">
              <a:buClr>
                <a:srgbClr val="094C8D"/>
              </a:buClr>
              <a:tabLst/>
            </a:pPr>
            <a:r>
              <a:rPr lang="pt-PT" sz="1600" dirty="0" smtClean="0"/>
              <a:t> Data da ocorrência do dano &gt; outro problema. Várias apólices envolvidas a partir do início da contaminação/poluição até a sua manifestação &gt; todo o período de latência. Acúmulo dos limites segurados/ vários anos de seguros (em uma ou mais Seguradoras). Em 1985 &gt; </a:t>
            </a:r>
            <a:r>
              <a:rPr lang="pt-PT" sz="1600" b="1" i="1" dirty="0" smtClean="0">
                <a:solidFill>
                  <a:srgbClr val="094C8D"/>
                </a:solidFill>
              </a:rPr>
              <a:t>Claims Made Basis</a:t>
            </a:r>
            <a:r>
              <a:rPr lang="pt-PT" sz="1600" b="1" dirty="0" smtClean="0">
                <a:solidFill>
                  <a:srgbClr val="094C8D"/>
                </a:solidFill>
              </a:rPr>
              <a:t> </a:t>
            </a:r>
            <a:r>
              <a:rPr lang="pt-PT" sz="1600" dirty="0" smtClean="0"/>
              <a:t>– ISO - USA</a:t>
            </a:r>
            <a:endParaRPr lang="pt-PT" sz="1600" dirty="0"/>
          </a:p>
          <a:p>
            <a:pPr marL="381000" lvl="2" algn="just">
              <a:buFont typeface="Wingdings" charset="2"/>
              <a:buBlip>
                <a:blip r:embed="rId3"/>
              </a:buBlip>
              <a:tabLst/>
            </a:pPr>
            <a:r>
              <a:rPr lang="pt-PT" sz="1600" dirty="0"/>
              <a:t> </a:t>
            </a:r>
            <a:r>
              <a:rPr lang="pt-PT" sz="1600" b="1" dirty="0">
                <a:solidFill>
                  <a:srgbClr val="094C8D"/>
                </a:solidFill>
              </a:rPr>
              <a:t>“Sudden” </a:t>
            </a:r>
            <a:r>
              <a:rPr lang="pt-PT" sz="1600" dirty="0"/>
              <a:t>equivalente à </a:t>
            </a:r>
            <a:r>
              <a:rPr lang="pt-PT" sz="1600" b="1" dirty="0">
                <a:solidFill>
                  <a:srgbClr val="094C8D"/>
                </a:solidFill>
              </a:rPr>
              <a:t>“unexpected” </a:t>
            </a:r>
            <a:r>
              <a:rPr lang="pt-PT" sz="1600" dirty="0"/>
              <a:t>(inesperado) ou  </a:t>
            </a:r>
            <a:r>
              <a:rPr lang="pt-PT" sz="1600" b="1" dirty="0">
                <a:solidFill>
                  <a:srgbClr val="094C8D"/>
                </a:solidFill>
              </a:rPr>
              <a:t>“unforeseen” (</a:t>
            </a:r>
            <a:r>
              <a:rPr lang="pt-PT" sz="1600" dirty="0"/>
              <a:t>imprevisto) ou </a:t>
            </a:r>
            <a:r>
              <a:rPr lang="pt-PT" sz="1600" b="1" dirty="0">
                <a:solidFill>
                  <a:srgbClr val="094C8D"/>
                </a:solidFill>
              </a:rPr>
              <a:t>“fortuitous</a:t>
            </a:r>
            <a:r>
              <a:rPr lang="pt-PT" sz="1600" b="1" dirty="0" smtClean="0">
                <a:solidFill>
                  <a:srgbClr val="094C8D"/>
                </a:solidFill>
              </a:rPr>
              <a:t>”</a:t>
            </a:r>
            <a:endParaRPr lang="pt-PT" b="1" dirty="0" smtClean="0">
              <a:solidFill>
                <a:srgbClr val="094C8D"/>
              </a:solidFill>
            </a:endParaRPr>
          </a:p>
          <a:p>
            <a:pPr marL="0" lvl="2" indent="0" algn="just">
              <a:spcBef>
                <a:spcPct val="0"/>
              </a:spcBef>
              <a:spcAft>
                <a:spcPct val="20000"/>
              </a:spcAft>
              <a:buBlip>
                <a:blip r:embed="rId2"/>
              </a:buBlip>
              <a:tabLst/>
            </a:pPr>
            <a:r>
              <a:rPr lang="pt-PT" dirty="0" smtClean="0"/>
              <a:t> </a:t>
            </a:r>
            <a:r>
              <a:rPr lang="pt-PT" sz="1600" dirty="0" smtClean="0"/>
              <a:t>E no </a:t>
            </a:r>
            <a:r>
              <a:rPr lang="pt-PT" sz="1600" b="1" dirty="0" smtClean="0">
                <a:solidFill>
                  <a:srgbClr val="094C8D"/>
                </a:solidFill>
              </a:rPr>
              <a:t>Brasil</a:t>
            </a:r>
            <a:r>
              <a:rPr lang="pt-PT" sz="1600" dirty="0" smtClean="0"/>
              <a:t>, como reagirão os  nossos Tribunais? Quais </a:t>
            </a:r>
            <a:r>
              <a:rPr lang="pt-PT" sz="1600" b="1" dirty="0" smtClean="0">
                <a:solidFill>
                  <a:srgbClr val="094C8D"/>
                </a:solidFill>
              </a:rPr>
              <a:t>medidas preventivas </a:t>
            </a:r>
            <a:r>
              <a:rPr lang="pt-PT" sz="1600" dirty="0" smtClean="0"/>
              <a:t>devem ser tomadas neste sentido, uma vez conhecida a experiência estrangeira?</a:t>
            </a:r>
          </a:p>
          <a:p>
            <a:pPr marL="0" indent="0" algn="just">
              <a:tabLst/>
            </a:pPr>
            <a:endParaRPr lang="pt-PT" sz="1600" dirty="0" smtClean="0"/>
          </a:p>
          <a:p>
            <a:pPr marL="0" indent="0">
              <a:buClr>
                <a:srgbClr val="13FFE9"/>
              </a:buClr>
              <a:buFontTx/>
              <a:buNone/>
              <a:tabLst/>
            </a:pPr>
            <a:endParaRPr lang="pt-BR" sz="1500" b="1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926430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Direito Ambiental nos EUA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pt-BR" sz="1700" dirty="0"/>
              <a:t>		</a:t>
            </a:r>
            <a:r>
              <a:rPr lang="pt-BR" sz="1700" b="1" dirty="0">
                <a:solidFill>
                  <a:srgbClr val="094C8D"/>
                </a:solidFill>
              </a:rPr>
              <a:t>Congresso norte-americano emendou o CERCLA, ampliando o conceito e a abrangência de danos aos recursos naturais:</a:t>
            </a:r>
          </a:p>
          <a:p>
            <a:pPr algn="just">
              <a:buFontTx/>
              <a:buNone/>
            </a:pPr>
            <a:endParaRPr lang="pt-BR" sz="1700" dirty="0"/>
          </a:p>
          <a:p>
            <a:pPr algn="just">
              <a:buFontTx/>
              <a:buNone/>
            </a:pPr>
            <a:r>
              <a:rPr lang="pt-BR" sz="1700" dirty="0"/>
              <a:t>		</a:t>
            </a:r>
            <a:r>
              <a:rPr lang="pt-BR" sz="1700" b="1" dirty="0"/>
              <a:t>“</a:t>
            </a:r>
            <a:r>
              <a:rPr lang="pt-BR" sz="1700" b="1" i="1" dirty="0">
                <a:solidFill>
                  <a:srgbClr val="094C8D"/>
                </a:solidFill>
              </a:rPr>
              <a:t>Danos</a:t>
            </a:r>
            <a:r>
              <a:rPr lang="pt-BR" sz="1700" b="1" dirty="0">
                <a:solidFill>
                  <a:srgbClr val="094C8D"/>
                </a:solidFill>
              </a:rPr>
              <a:t>,</a:t>
            </a:r>
            <a:r>
              <a:rPr lang="pt-BR" sz="1700" dirty="0">
                <a:solidFill>
                  <a:srgbClr val="094C8D"/>
                </a:solidFill>
              </a:rPr>
              <a:t> </a:t>
            </a:r>
            <a:r>
              <a:rPr lang="pt-BR" sz="1700" b="1" dirty="0">
                <a:solidFill>
                  <a:srgbClr val="094C8D"/>
                </a:solidFill>
              </a:rPr>
              <a:t>incluem:</a:t>
            </a:r>
            <a:r>
              <a:rPr lang="pt-BR" sz="1700" dirty="0">
                <a:solidFill>
                  <a:srgbClr val="094C8D"/>
                </a:solidFill>
              </a:rPr>
              <a:t> </a:t>
            </a:r>
            <a:r>
              <a:rPr lang="pt-BR" sz="1700" b="1" dirty="0"/>
              <a:t>(A)</a:t>
            </a:r>
            <a:r>
              <a:rPr lang="pt-BR" sz="1700" dirty="0"/>
              <a:t> Compensação pelo: </a:t>
            </a:r>
            <a:r>
              <a:rPr lang="pt-BR" sz="1700" b="1" dirty="0"/>
              <a:t>(i)</a:t>
            </a:r>
            <a:r>
              <a:rPr lang="pt-BR" sz="1700" dirty="0"/>
              <a:t> custo de recolocar, restaurar ou adquirir o equivalente de um recurso do santuário; e </a:t>
            </a:r>
            <a:r>
              <a:rPr lang="pt-BR" sz="1700" b="1" dirty="0"/>
              <a:t>(ii) </a:t>
            </a:r>
            <a:r>
              <a:rPr lang="pt-BR" sz="1700" dirty="0"/>
              <a:t>valor da utilização perdida pelo uso de um recurso do santuário, aguardando sua restauração, troca ou aquisição de um recurso equivalente do santuário; ou </a:t>
            </a:r>
            <a:r>
              <a:rPr lang="pt-BR" sz="1700" b="1" dirty="0"/>
              <a:t>(iii) </a:t>
            </a:r>
            <a:r>
              <a:rPr lang="pt-BR" sz="1700" dirty="0"/>
              <a:t>valor de um recurso do santuário, caso o recurso do santuário não possa ser restaurado ou trocado ou se o equivalente de tal recurso não puder ser adquirido; e </a:t>
            </a:r>
            <a:r>
              <a:rPr lang="pt-BR" sz="1700" b="1" dirty="0"/>
              <a:t>(B)</a:t>
            </a:r>
            <a:r>
              <a:rPr lang="pt-BR" sz="1700" dirty="0"/>
              <a:t> o custo das verificações de danos...</a:t>
            </a:r>
            <a:r>
              <a:rPr lang="pt-BR" sz="1700" b="1" dirty="0"/>
              <a:t>”</a:t>
            </a:r>
          </a:p>
          <a:p>
            <a:pPr algn="just">
              <a:buFontTx/>
              <a:buNone/>
            </a:pPr>
            <a:endParaRPr lang="en-US" sz="17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414338"/>
            <a:ext cx="7245350" cy="1443037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  <a:t>Responsabilidade civil 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  <a:t>vs.</a:t>
            </a:r>
            <a:r>
              <a:rPr lang="pt-BR" sz="2000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  <a:t> Riscos Ambientais</a:t>
            </a:r>
            <a:br>
              <a:rPr lang="pt-BR" sz="2000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  <a:t> O risco no seguro ambiental </a:t>
            </a:r>
            <a:br>
              <a:rPr lang="pt-BR" sz="2000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</a:br>
            <a:endParaRPr lang="pt-BR" sz="2000" dirty="0" smtClean="0">
              <a:latin typeface="+mn-lt"/>
            </a:endParaRP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643050"/>
            <a:ext cx="7458102" cy="4429156"/>
          </a:xfrm>
        </p:spPr>
        <p:txBody>
          <a:bodyPr/>
          <a:lstStyle/>
          <a:p>
            <a:pPr algn="just" eaLnBrk="1" hangingPunct="1"/>
            <a:r>
              <a:rPr lang="pt-BR" sz="1800" dirty="0" smtClean="0"/>
              <a:t>Qual a teoria que pode ser inferida a respeito da imputação de responsabilidade ao causador de dano ambiental? </a:t>
            </a:r>
            <a:r>
              <a:rPr lang="pt-BR" sz="1800" b="1" dirty="0" smtClean="0">
                <a:solidFill>
                  <a:srgbClr val="094C8D"/>
                </a:solidFill>
              </a:rPr>
              <a:t>Os clássicos conceitos da RC são ainda eficazes nos dias de hoje?</a:t>
            </a:r>
          </a:p>
          <a:p>
            <a:pPr algn="just" eaLnBrk="1" hangingPunct="1"/>
            <a:r>
              <a:rPr lang="pt-BR" sz="1800" dirty="0" smtClean="0"/>
              <a:t>Qual o desenvolvimento que tem sido observado a respeito dessa teoria na </a:t>
            </a:r>
            <a:r>
              <a:rPr lang="pt-BR" sz="1800" b="1" dirty="0" smtClean="0">
                <a:solidFill>
                  <a:srgbClr val="094C8D"/>
                </a:solidFill>
              </a:rPr>
              <a:t>sociedade pós-moderna</a:t>
            </a:r>
            <a:r>
              <a:rPr lang="pt-BR" sz="1800" dirty="0" smtClean="0"/>
              <a:t>?</a:t>
            </a:r>
          </a:p>
          <a:p>
            <a:pPr algn="just" eaLnBrk="1" hangingPunct="1"/>
            <a:r>
              <a:rPr lang="pt-BR" sz="1800" dirty="0" smtClean="0"/>
              <a:t>O conceito de </a:t>
            </a:r>
            <a:r>
              <a:rPr lang="pt-BR" sz="1800" b="1" dirty="0" smtClean="0">
                <a:solidFill>
                  <a:srgbClr val="094C8D"/>
                </a:solidFill>
              </a:rPr>
              <a:t>“usuário-poluidor”</a:t>
            </a:r>
            <a:r>
              <a:rPr lang="pt-BR" sz="1800" dirty="0" smtClean="0"/>
              <a:t>, com viés tributário, resolveria grande parcela da questão? </a:t>
            </a:r>
          </a:p>
          <a:p>
            <a:pPr algn="just" eaLnBrk="1" hangingPunct="1"/>
            <a:r>
              <a:rPr lang="pt-BR" sz="1800" dirty="0" smtClean="0"/>
              <a:t>Das </a:t>
            </a:r>
            <a:r>
              <a:rPr lang="pt-BR" sz="1800" b="1" i="1" dirty="0" smtClean="0">
                <a:solidFill>
                  <a:srgbClr val="094C8D"/>
                </a:solidFill>
              </a:rPr>
              <a:t>externalidades</a:t>
            </a:r>
            <a:r>
              <a:rPr lang="pt-BR" sz="1800" dirty="0" smtClean="0"/>
              <a:t> ambientais na produção econômica. Custos sociais dos danos ambientais que devem ser </a:t>
            </a:r>
            <a:r>
              <a:rPr lang="pt-BR" sz="1800" b="1" i="1" dirty="0" smtClean="0">
                <a:solidFill>
                  <a:srgbClr val="094C8D"/>
                </a:solidFill>
              </a:rPr>
              <a:t>internalizados</a:t>
            </a:r>
            <a:r>
              <a:rPr lang="pt-BR" sz="1800" dirty="0" smtClean="0">
                <a:solidFill>
                  <a:schemeClr val="accent4"/>
                </a:solidFill>
              </a:rPr>
              <a:t>, de modo a incentivarem padrões de </a:t>
            </a:r>
            <a:r>
              <a:rPr lang="pt-BR" sz="1800" b="1" dirty="0" smtClean="0">
                <a:solidFill>
                  <a:srgbClr val="094C8D"/>
                </a:solidFill>
              </a:rPr>
              <a:t>produção e de consumo sustentáveis.</a:t>
            </a:r>
            <a:r>
              <a:rPr lang="pt-BR" sz="1800" dirty="0" smtClean="0">
                <a:solidFill>
                  <a:srgbClr val="094C8D"/>
                </a:solidFill>
              </a:rPr>
              <a:t> </a:t>
            </a:r>
            <a:r>
              <a:rPr lang="pt-BR" sz="1800" dirty="0" smtClean="0"/>
              <a:t>Quem paga por isso? O aumento dos custos é </a:t>
            </a:r>
            <a:r>
              <a:rPr lang="pt-BR" sz="1800" i="1" dirty="0" smtClean="0"/>
              <a:t>imediato</a:t>
            </a:r>
            <a:r>
              <a:rPr lang="pt-BR" sz="1800" dirty="0" smtClean="0"/>
              <a:t>, mas a  economia para a sociedade </a:t>
            </a:r>
            <a:r>
              <a:rPr lang="pt-BR" sz="1800" i="1" dirty="0" smtClean="0"/>
              <a:t>não é imediata </a:t>
            </a:r>
            <a:r>
              <a:rPr lang="pt-BR" sz="1800" dirty="0" smtClean="0"/>
              <a:t>e nem mesmo óbvia. Resistência na implementação. </a:t>
            </a:r>
            <a:r>
              <a:rPr lang="pt-BR" sz="1800" b="1" dirty="0" smtClean="0">
                <a:solidFill>
                  <a:srgbClr val="094C8D"/>
                </a:solidFill>
              </a:rPr>
              <a:t>Agregados ambientalmente ajustáveis: </a:t>
            </a:r>
            <a:r>
              <a:rPr lang="pt-BR" sz="1800" dirty="0" smtClean="0"/>
              <a:t>taxa por poluição; licença negociável para poluição; pagamento pelo uso de ativos naturais; etc.</a:t>
            </a:r>
          </a:p>
          <a:p>
            <a:pPr algn="just" eaLnBrk="1" hangingPunct="1">
              <a:buFontTx/>
              <a:buNone/>
            </a:pPr>
            <a:endParaRPr lang="pt-BR" sz="1800" dirty="0" smtClean="0"/>
          </a:p>
          <a:p>
            <a:pPr eaLnBrk="1" hangingPunct="1"/>
            <a:endParaRPr lang="pt-BR" sz="1800" dirty="0" smtClean="0"/>
          </a:p>
        </p:txBody>
      </p:sp>
    </p:spTree>
  </p:cSld>
  <p:clrMapOvr>
    <a:masterClrMapping/>
  </p:clrMapOvr>
  <p:transition spd="med">
    <p:pull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RC Ambiental dos Agentes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Financeiros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84784"/>
            <a:ext cx="8280920" cy="5040559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sz="1600" dirty="0" smtClean="0"/>
              <a:t>	</a:t>
            </a:r>
            <a:r>
              <a:rPr lang="pt-BR" sz="1600" b="1" dirty="0" smtClean="0"/>
              <a:t>“A classificação do </a:t>
            </a:r>
            <a:r>
              <a:rPr lang="pt-BR" sz="1600" b="1" dirty="0" smtClean="0">
                <a:solidFill>
                  <a:srgbClr val="094C8D"/>
                </a:solidFill>
              </a:rPr>
              <a:t>‘financiamento’ como </a:t>
            </a:r>
            <a:r>
              <a:rPr lang="pt-BR" sz="1600" b="1" i="1" dirty="0" smtClean="0">
                <a:solidFill>
                  <a:srgbClr val="094C8D"/>
                </a:solidFill>
              </a:rPr>
              <a:t>instrumento de controle ambiental</a:t>
            </a:r>
            <a:r>
              <a:rPr lang="pt-BR" sz="1600" b="1" dirty="0" smtClean="0"/>
              <a:t> visa a atuação harmônica e de forma conjunta do Poder Público, sociedade civil e setor produtivo, </a:t>
            </a:r>
            <a:r>
              <a:rPr lang="pt-BR" sz="1600" b="1" dirty="0" smtClean="0">
                <a:solidFill>
                  <a:srgbClr val="094C8D"/>
                </a:solidFill>
              </a:rPr>
              <a:t>incutindo no sistema econômico os ditames do direito ambiental</a:t>
            </a:r>
            <a:r>
              <a:rPr lang="pt-BR" sz="1600" b="1" dirty="0" smtClean="0"/>
              <a:t>, uma vez que o direito ambiental é fundamentalmente econômico em função da escassez de dos recursos naturais, responsáveis pelo desenvolvimento da economia”. </a:t>
            </a:r>
            <a:r>
              <a:rPr lang="pt-BR" sz="1600" dirty="0" smtClean="0"/>
              <a:t>[</a:t>
            </a:r>
            <a:r>
              <a:rPr lang="pt-BR" sz="1600" i="1" dirty="0" smtClean="0"/>
              <a:t>in </a:t>
            </a:r>
            <a:r>
              <a:rPr lang="pt-BR" sz="1600" b="1" i="1" dirty="0" smtClean="0"/>
              <a:t>Responsabilidade Civil Ambiental dos Financiadores</a:t>
            </a:r>
            <a:r>
              <a:rPr lang="pt-BR" sz="1600" dirty="0" smtClean="0"/>
              <a:t>, de Ana </a:t>
            </a:r>
            <a:r>
              <a:rPr lang="pt-BR" sz="1600" dirty="0" err="1" smtClean="0"/>
              <a:t>Luci</a:t>
            </a:r>
            <a:r>
              <a:rPr lang="pt-BR" sz="1600" dirty="0" smtClean="0"/>
              <a:t> Esteves </a:t>
            </a:r>
            <a:r>
              <a:rPr lang="pt-BR" sz="1600" dirty="0" err="1" smtClean="0"/>
              <a:t>Grizzi</a:t>
            </a:r>
            <a:r>
              <a:rPr lang="pt-BR" sz="1600" dirty="0" smtClean="0"/>
              <a:t>; </a:t>
            </a:r>
            <a:r>
              <a:rPr lang="pt-BR" sz="1600" dirty="0" err="1" smtClean="0"/>
              <a:t>Cinthya</a:t>
            </a:r>
            <a:r>
              <a:rPr lang="pt-BR" sz="1600" dirty="0" smtClean="0"/>
              <a:t> </a:t>
            </a:r>
            <a:r>
              <a:rPr lang="pt-BR" sz="1600" dirty="0" err="1" smtClean="0"/>
              <a:t>Izilda</a:t>
            </a:r>
            <a:r>
              <a:rPr lang="pt-BR" sz="1600" dirty="0" smtClean="0"/>
              <a:t> </a:t>
            </a:r>
            <a:r>
              <a:rPr lang="pt-BR" sz="1600" dirty="0" err="1" smtClean="0"/>
              <a:t>Bergamo</a:t>
            </a:r>
            <a:r>
              <a:rPr lang="pt-BR" sz="1600" dirty="0" smtClean="0"/>
              <a:t>; </a:t>
            </a:r>
            <a:r>
              <a:rPr lang="pt-BR" sz="1600" dirty="0" err="1" smtClean="0"/>
              <a:t>Cynthia</a:t>
            </a:r>
            <a:r>
              <a:rPr lang="pt-BR" sz="1600" dirty="0" smtClean="0"/>
              <a:t> </a:t>
            </a:r>
            <a:r>
              <a:rPr lang="pt-BR" sz="1600" dirty="0" err="1" smtClean="0"/>
              <a:t>Ferragi</a:t>
            </a:r>
            <a:r>
              <a:rPr lang="pt-BR" sz="1600" dirty="0" smtClean="0"/>
              <a:t> Hungria; Josephine Eugenia Chen</a:t>
            </a:r>
            <a:r>
              <a:rPr lang="pt-BR" sz="1600" dirty="0" smtClean="0"/>
              <a:t>]</a:t>
            </a:r>
          </a:p>
          <a:p>
            <a:pPr algn="just">
              <a:buNone/>
            </a:pPr>
            <a:r>
              <a:rPr lang="pt-BR" sz="1600" dirty="0" smtClean="0"/>
              <a:t>		</a:t>
            </a:r>
          </a:p>
          <a:p>
            <a:pPr algn="just">
              <a:buNone/>
            </a:pPr>
            <a:r>
              <a:rPr lang="pt-BR" sz="1600" b="1" dirty="0" smtClean="0"/>
              <a:t>	</a:t>
            </a:r>
            <a:r>
              <a:rPr lang="pt-BR" sz="1600" b="1" dirty="0" smtClean="0"/>
              <a:t>	“Assim, sendo a atividade financeira uma espécie do gênero atividade econômica, </a:t>
            </a:r>
            <a:r>
              <a:rPr lang="pt-BR" sz="1600" b="1" i="1" dirty="0" smtClean="0">
                <a:solidFill>
                  <a:srgbClr val="094C8D"/>
                </a:solidFill>
              </a:rPr>
              <a:t>o crédito</a:t>
            </a:r>
            <a:r>
              <a:rPr lang="pt-BR" sz="1600" b="1" dirty="0" smtClean="0"/>
              <a:t>, por exemplo, deve ser considerado típico </a:t>
            </a:r>
            <a:r>
              <a:rPr lang="pt-BR" sz="1600" b="1" i="1" dirty="0" smtClean="0">
                <a:solidFill>
                  <a:srgbClr val="094C8D"/>
                </a:solidFill>
              </a:rPr>
              <a:t>bem de produção</a:t>
            </a:r>
            <a:r>
              <a:rPr lang="pt-BR" sz="1600" b="1" dirty="0" smtClean="0"/>
              <a:t>, está </a:t>
            </a:r>
            <a:r>
              <a:rPr lang="pt-BR" sz="1600" b="1" i="1" dirty="0" smtClean="0">
                <a:solidFill>
                  <a:srgbClr val="094C8D"/>
                </a:solidFill>
              </a:rPr>
              <a:t>obrigado à função social</a:t>
            </a:r>
            <a:r>
              <a:rPr lang="pt-BR" sz="1600" b="1" dirty="0" smtClean="0"/>
              <a:t>, nos termos do artigo 170, inciso III, da Constituição Federal”. </a:t>
            </a:r>
            <a:r>
              <a:rPr lang="pt-BR" sz="1600" dirty="0" smtClean="0"/>
              <a:t>[</a:t>
            </a:r>
            <a:r>
              <a:rPr lang="pt-BR" sz="1600" i="1" dirty="0" smtClean="0"/>
              <a:t>in </a:t>
            </a:r>
            <a:r>
              <a:rPr lang="pt-BR" sz="1600" b="1" i="1" dirty="0" smtClean="0"/>
              <a:t>Responsabilidade Civil Ambiental do Financiador</a:t>
            </a:r>
            <a:r>
              <a:rPr lang="pt-BR" sz="1600" dirty="0" smtClean="0"/>
              <a:t>. Alexandre Lima </a:t>
            </a:r>
            <a:r>
              <a:rPr lang="pt-BR" sz="1600" dirty="0" err="1" smtClean="0"/>
              <a:t>Raslan</a:t>
            </a:r>
            <a:r>
              <a:rPr lang="pt-BR" sz="1600" dirty="0" smtClean="0"/>
              <a:t>]</a:t>
            </a:r>
            <a:r>
              <a:rPr lang="pt-BR" sz="1600" dirty="0" smtClean="0"/>
              <a:t>		</a:t>
            </a:r>
            <a:endParaRPr lang="pt-BR" sz="1600" dirty="0" smtClean="0"/>
          </a:p>
          <a:p>
            <a:pPr algn="just">
              <a:buNone/>
            </a:pPr>
            <a:r>
              <a:rPr lang="pt-BR" sz="1600" dirty="0" smtClean="0"/>
              <a:t>	</a:t>
            </a:r>
            <a:r>
              <a:rPr lang="pt-BR" sz="1600" dirty="0" smtClean="0"/>
              <a:t>	</a:t>
            </a:r>
          </a:p>
          <a:p>
            <a:pPr algn="just">
              <a:buNone/>
            </a:pPr>
            <a:r>
              <a:rPr lang="pt-BR" sz="1600" dirty="0" smtClean="0"/>
              <a:t>	</a:t>
            </a:r>
            <a:r>
              <a:rPr lang="pt-BR" sz="1600" dirty="0" smtClean="0"/>
              <a:t>	[</a:t>
            </a:r>
            <a:r>
              <a:rPr lang="pt-BR" sz="1600" b="1" dirty="0" smtClean="0">
                <a:solidFill>
                  <a:srgbClr val="094C8D"/>
                </a:solidFill>
              </a:rPr>
              <a:t>Lei 6938/81, Art. 3º, IV -</a:t>
            </a:r>
            <a:r>
              <a:rPr lang="pt-BR" sz="1600" dirty="0" smtClean="0"/>
              <a:t> poluidor, a pessoa física ou jurídica, de direito público ou privado, responsável, direta ou </a:t>
            </a:r>
            <a:r>
              <a:rPr lang="pt-BR" sz="1600" b="1" i="1" dirty="0" smtClean="0">
                <a:solidFill>
                  <a:srgbClr val="094C8D"/>
                </a:solidFill>
              </a:rPr>
              <a:t>indiretamente</a:t>
            </a:r>
            <a:r>
              <a:rPr lang="pt-BR" sz="1600" dirty="0" smtClean="0"/>
              <a:t>, por atividade causadora de degradação ambiental;]</a:t>
            </a:r>
            <a:endParaRPr lang="pt-BR" sz="1600" dirty="0"/>
          </a:p>
        </p:txBody>
      </p:sp>
    </p:spTree>
  </p:cSld>
  <p:clrMapOvr>
    <a:masterClrMapping/>
  </p:clrMapOvr>
  <p:transition spd="med">
    <p:pull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71500"/>
            <a:ext cx="7467600" cy="785813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  <a:t>Seguros de Responsabilidade Civil de Poluição Ambiental no Brasil</a:t>
            </a:r>
            <a:endParaRPr lang="pt-BR" sz="2000" dirty="0" smtClean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643050"/>
            <a:ext cx="7715278" cy="4376750"/>
          </a:xfrm>
        </p:spPr>
        <p:txBody>
          <a:bodyPr/>
          <a:lstStyle/>
          <a:p>
            <a:pPr algn="just" eaLnBrk="1" hangingPunct="1">
              <a:buFont typeface="Monotype Sorts" pitchFamily="2" charset="2"/>
              <a:buNone/>
              <a:defRPr/>
            </a:pPr>
            <a:r>
              <a:rPr lang="pt-BR" sz="1800" b="1" dirty="0" smtClean="0">
                <a:solidFill>
                  <a:srgbClr val="094C8D"/>
                </a:solidFill>
              </a:rPr>
              <a:t> I - Seguros de RC: eventos de origem acidental, súbita/repentina </a:t>
            </a:r>
          </a:p>
          <a:p>
            <a:pPr algn="just" eaLnBrk="1" hangingPunct="1">
              <a:buFontTx/>
              <a:buNone/>
              <a:defRPr/>
            </a:pPr>
            <a:r>
              <a:rPr lang="pt-BR" sz="1800" b="1" dirty="0" smtClean="0">
                <a:solidFill>
                  <a:srgbClr val="094C8D"/>
                </a:solidFill>
              </a:rPr>
              <a:t> &gt;&gt;&gt;&gt;</a:t>
            </a:r>
            <a:r>
              <a:rPr lang="pt-BR" sz="1800" dirty="0" smtClean="0">
                <a:solidFill>
                  <a:srgbClr val="094C8D"/>
                </a:solidFill>
              </a:rPr>
              <a:t> </a:t>
            </a:r>
            <a:r>
              <a:rPr lang="pt-BR" sz="1800" dirty="0" smtClean="0"/>
              <a:t>(</a:t>
            </a:r>
            <a:r>
              <a:rPr lang="pt-BR" sz="1800" b="1" dirty="0" smtClean="0">
                <a:solidFill>
                  <a:srgbClr val="094C8D"/>
                </a:solidFill>
              </a:rPr>
              <a:t>vide próximo slide</a:t>
            </a:r>
            <a:r>
              <a:rPr lang="pt-BR" sz="1800" dirty="0" smtClean="0"/>
              <a:t>)</a:t>
            </a:r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  <a:defRPr/>
            </a:pPr>
            <a:r>
              <a:rPr lang="pt-BR" sz="1800" dirty="0" smtClean="0"/>
              <a:t>Seguro de RC Poluição Ambiental - para riscos industriais</a:t>
            </a:r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  <a:defRPr/>
            </a:pPr>
            <a:r>
              <a:rPr lang="pt-BR" sz="1800" dirty="0" smtClean="0"/>
              <a:t>Vários ramos subscrevem a cobertura parcialmente. Exemplos:</a:t>
            </a:r>
          </a:p>
          <a:p>
            <a:pPr lvl="2" indent="0" algn="just" eaLnBrk="1" hangingPunct="1">
              <a:buFont typeface="Symbol" pitchFamily="18" charset="2"/>
              <a:buBlip>
                <a:blip r:embed="rId3"/>
              </a:buBlip>
              <a:defRPr/>
            </a:pPr>
            <a:r>
              <a:rPr lang="pt-BR" dirty="0" smtClean="0"/>
              <a:t> Responsabilidade Civil Geral </a:t>
            </a:r>
          </a:p>
          <a:p>
            <a:pPr lvl="2" indent="0" algn="just" eaLnBrk="1" hangingPunct="1">
              <a:buFont typeface="Symbol" pitchFamily="18" charset="2"/>
              <a:buBlip>
                <a:blip r:embed="rId3"/>
              </a:buBlip>
              <a:defRPr/>
            </a:pPr>
            <a:r>
              <a:rPr lang="pt-BR" dirty="0" smtClean="0"/>
              <a:t> Transportes de mercadorias perigosas: ferroviário; rodoviário (RCFV), marítimo – (</a:t>
            </a:r>
            <a:r>
              <a:rPr lang="pt-BR" dirty="0" err="1" smtClean="0"/>
              <a:t>P&amp;I</a:t>
            </a:r>
            <a:r>
              <a:rPr lang="pt-BR" dirty="0" smtClean="0"/>
              <a:t>)</a:t>
            </a:r>
          </a:p>
          <a:p>
            <a:pPr lvl="2" indent="0" algn="just" eaLnBrk="1" hangingPunct="1">
              <a:buFont typeface="Symbol" pitchFamily="18" charset="2"/>
              <a:buBlip>
                <a:blip r:embed="rId3"/>
              </a:buBlip>
              <a:defRPr/>
            </a:pPr>
            <a:r>
              <a:rPr lang="pt-BR" dirty="0" smtClean="0"/>
              <a:t> Operadores portuários</a:t>
            </a:r>
          </a:p>
          <a:p>
            <a:pPr lvl="2" indent="0" algn="just" eaLnBrk="1" hangingPunct="1">
              <a:buNone/>
              <a:defRPr/>
            </a:pPr>
            <a:endParaRPr lang="pt-BR" dirty="0" smtClean="0"/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  <a:defRPr/>
            </a:pPr>
            <a:r>
              <a:rPr lang="pt-BR" sz="1800" b="1" dirty="0" smtClean="0">
                <a:solidFill>
                  <a:srgbClr val="094C8D"/>
                </a:solidFill>
              </a:rPr>
              <a:t>Limitações:</a:t>
            </a:r>
            <a:r>
              <a:rPr lang="pt-BR" sz="1800" dirty="0" smtClean="0"/>
              <a:t>  conceitos clássicos da RC; cláusula de horas (72h) para início e término do sinistro; sublimite em relação ao LMI; danos a propriedades tangíveis; instalações acima do nível do solo e d’água;  evento de natureza súbita. </a:t>
            </a:r>
            <a:r>
              <a:rPr lang="pt-BR" sz="1800" b="1" dirty="0" smtClean="0">
                <a:solidFill>
                  <a:srgbClr val="094C8D"/>
                </a:solidFill>
              </a:rPr>
              <a:t>Tais termos e condições ainda não foram objeto de interpretação pelo Judiciário Brasileiro.</a:t>
            </a:r>
          </a:p>
          <a:p>
            <a:pPr algn="just" eaLnBrk="1" hangingPunct="1">
              <a:buFontTx/>
              <a:buNone/>
              <a:defRPr/>
            </a:pPr>
            <a:endParaRPr lang="pt-BR" sz="1800" dirty="0" smtClean="0"/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endParaRPr lang="pt-BR" sz="1300" dirty="0" smtClean="0"/>
          </a:p>
          <a:p>
            <a:pPr eaLnBrk="1" hangingPunct="1">
              <a:defRPr/>
            </a:pPr>
            <a:endParaRPr lang="pt-BR" sz="1300" dirty="0" smtClean="0"/>
          </a:p>
        </p:txBody>
      </p:sp>
    </p:spTree>
  </p:cSld>
  <p:clrMapOvr>
    <a:masterClrMapping/>
  </p:clrMapOvr>
  <p:transition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428625"/>
            <a:ext cx="7169150" cy="928673"/>
          </a:xfrm>
        </p:spPr>
        <p:txBody>
          <a:bodyPr/>
          <a:lstStyle/>
          <a:p>
            <a:pPr algn="ctr">
              <a:lnSpc>
                <a:spcPct val="115000"/>
              </a:lnSpc>
              <a:defRPr/>
            </a:pPr>
            <a:r>
              <a:rPr lang="pt-PT" sz="2000" dirty="0" smtClean="0">
                <a:solidFill>
                  <a:srgbClr val="094C8D"/>
                </a:solidFill>
                <a:latin typeface="+mn-lt"/>
              </a:rPr>
              <a:t>Cobertura básica: mercados de seguros nacional e internacional </a:t>
            </a:r>
            <a:endParaRPr lang="pt-PT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1438" y="2212975"/>
            <a:ext cx="4333875" cy="2254250"/>
          </a:xfrm>
        </p:spPr>
        <p:txBody>
          <a:bodyPr lIns="90488" tIns="44450" rIns="90488" bIns="44450"/>
          <a:lstStyle/>
          <a:p>
            <a:pPr algn="ctr" defTabSz="762000">
              <a:lnSpc>
                <a:spcPct val="160000"/>
              </a:lnSpc>
              <a:buFontTx/>
              <a:buNone/>
              <a:defRPr/>
            </a:pPr>
            <a:r>
              <a:rPr lang="pt-PT" sz="2000" b="1" dirty="0" smtClean="0">
                <a:solidFill>
                  <a:schemeClr val="accent4"/>
                </a:solidFill>
              </a:rPr>
              <a:t>“danos por </a:t>
            </a:r>
            <a:r>
              <a:rPr lang="pt-PT" sz="2000" b="1" i="1" dirty="0" smtClean="0">
                <a:solidFill>
                  <a:schemeClr val="accent4"/>
                </a:solidFill>
              </a:rPr>
              <a:t>poluição acidental</a:t>
            </a:r>
            <a:r>
              <a:rPr lang="pt-PT" sz="2000" b="1" dirty="0" smtClean="0">
                <a:solidFill>
                  <a:schemeClr val="accent4"/>
                </a:solidFill>
              </a:rPr>
              <a:t> de natureza </a:t>
            </a:r>
            <a:r>
              <a:rPr lang="pt-PT" sz="2000" b="1" i="1" dirty="0" smtClean="0">
                <a:solidFill>
                  <a:schemeClr val="accent4"/>
                </a:solidFill>
              </a:rPr>
              <a:t>súbita</a:t>
            </a:r>
            <a:r>
              <a:rPr lang="pt-PT" sz="2000" b="1" dirty="0" smtClean="0">
                <a:solidFill>
                  <a:schemeClr val="accent4"/>
                </a:solidFill>
              </a:rPr>
              <a:t>, repentina ou inesperada, ocorrida na vigência da apólice.”</a:t>
            </a:r>
            <a:endParaRPr lang="pt-PT" sz="2000" dirty="0">
              <a:solidFill>
                <a:schemeClr val="accent4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16138" y="2055813"/>
            <a:ext cx="6713537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000125" y="2178050"/>
            <a:ext cx="2786063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pt-PT" sz="2000" b="1" dirty="0">
                <a:solidFill>
                  <a:srgbClr val="094C8D"/>
                </a:solidFill>
              </a:rPr>
              <a:t>Cobertura de seguro disponível &gt;&gt;&gt;</a:t>
            </a:r>
          </a:p>
        </p:txBody>
      </p:sp>
      <p:sp>
        <p:nvSpPr>
          <p:cNvPr id="17414" name="Oval 55"/>
          <p:cNvSpPr>
            <a:spLocks noChangeArrowheads="1"/>
          </p:cNvSpPr>
          <p:nvPr/>
        </p:nvSpPr>
        <p:spPr bwMode="auto">
          <a:xfrm>
            <a:off x="785813" y="4196424"/>
            <a:ext cx="6072203" cy="1731169"/>
          </a:xfrm>
          <a:prstGeom prst="ellips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 w="6350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>
              <a:buFontTx/>
              <a:buNone/>
            </a:pPr>
            <a:r>
              <a:rPr lang="pt-BR" sz="2000" b="1" dirty="0">
                <a:solidFill>
                  <a:srgbClr val="FFFFFF"/>
                </a:solidFill>
              </a:rPr>
              <a:t>É suficiente</a:t>
            </a:r>
            <a:r>
              <a:rPr lang="pt-BR" sz="2000" b="1" dirty="0" smtClean="0">
                <a:solidFill>
                  <a:srgbClr val="FFFFFF"/>
                </a:solidFill>
              </a:rPr>
              <a:t>?!... Como </a:t>
            </a:r>
            <a:r>
              <a:rPr lang="pt-BR" sz="2000" b="1" dirty="0">
                <a:solidFill>
                  <a:srgbClr val="FFFFFF"/>
                </a:solidFill>
              </a:rPr>
              <a:t>fica a questão da </a:t>
            </a:r>
            <a:r>
              <a:rPr lang="pt-BR" sz="2000" b="1" dirty="0" smtClean="0">
                <a:solidFill>
                  <a:srgbClr val="FFFFFF"/>
                </a:solidFill>
              </a:rPr>
              <a:t>“poluição gradual”, </a:t>
            </a:r>
            <a:r>
              <a:rPr lang="pt-BR" sz="2000" b="1" dirty="0">
                <a:solidFill>
                  <a:srgbClr val="FFFFFF"/>
                </a:solidFill>
              </a:rPr>
              <a:t>de natureza paulatina? E o </a:t>
            </a:r>
            <a:r>
              <a:rPr lang="pt-BR" sz="2000" b="1" dirty="0" smtClean="0">
                <a:solidFill>
                  <a:srgbClr val="FFFFFF"/>
                </a:solidFill>
              </a:rPr>
              <a:t>“dano ecológico” </a:t>
            </a:r>
            <a:r>
              <a:rPr lang="pt-BR" sz="2000" b="1" dirty="0">
                <a:solidFill>
                  <a:srgbClr val="FFFFFF"/>
                </a:solidFill>
              </a:rPr>
              <a:t>propriamente dito?</a:t>
            </a:r>
            <a:endParaRPr 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500042"/>
            <a:ext cx="7858180" cy="681058"/>
          </a:xfrm>
        </p:spPr>
        <p:txBody>
          <a:bodyPr/>
          <a:lstStyle/>
          <a:p>
            <a:pPr algn="ctr"/>
            <a:r>
              <a:rPr lang="pt-BR" sz="1800" dirty="0">
                <a:solidFill>
                  <a:srgbClr val="094C8D"/>
                </a:solidFill>
                <a:latin typeface="+mn-lt"/>
              </a:rPr>
              <a:t>CLÁUSULA PARTICULAR</a:t>
            </a:r>
            <a:br>
              <a:rPr lang="pt-BR" sz="1800" dirty="0">
                <a:solidFill>
                  <a:srgbClr val="094C8D"/>
                </a:solidFill>
                <a:latin typeface="+mn-lt"/>
              </a:rPr>
            </a:br>
            <a:r>
              <a:rPr lang="pt-BR" sz="1800" dirty="0">
                <a:solidFill>
                  <a:srgbClr val="094C8D"/>
                </a:solidFill>
                <a:latin typeface="+mn-lt"/>
              </a:rPr>
              <a:t>COBERTURA ADICIONAL PARA O RISCO DE POLUIÇÃO E/OU CONTAMINAÇÃO AMBIENTAL - SÚBITA E ACIDENTAL – Mercado Brasileiro</a:t>
            </a:r>
            <a:endParaRPr lang="en-US" sz="18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857364"/>
            <a:ext cx="7572428" cy="4491049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pt-BR" sz="1600" b="1" dirty="0"/>
              <a:t>1 -</a:t>
            </a:r>
            <a:r>
              <a:rPr lang="pt-BR" sz="1600" dirty="0"/>
              <a:t> Ao contrário do disposto no item 9, constante da Cláusula V - Riscos Excluídos das Condições Gerais, fica entendido e acordado que o presente contrato garante também os danos corporais, materiais e prejuízos decorrentes de </a:t>
            </a:r>
            <a:r>
              <a:rPr lang="pt-BR" sz="1600" b="1" dirty="0"/>
              <a:t>POLUIÇÃO E/OU CONTAMINAÇÃO AMBIENTAL, DE NATUREZA SÚBITA E/OU ACIDENTAL</a:t>
            </a:r>
            <a:r>
              <a:rPr lang="pt-BR" sz="1600" dirty="0"/>
              <a:t>, ocorridos durante a vigência do presente contrato e desde que:</a:t>
            </a:r>
            <a:endParaRPr lang="pt-BR" sz="1600" b="1" dirty="0"/>
          </a:p>
          <a:p>
            <a:pPr algn="just">
              <a:buFont typeface="Wingdings" pitchFamily="2" charset="2"/>
              <a:buNone/>
            </a:pPr>
            <a:r>
              <a:rPr lang="pt-BR" sz="1600" b="1" dirty="0"/>
              <a:t>a)</a:t>
            </a:r>
            <a:r>
              <a:rPr lang="pt-BR" sz="1600" dirty="0"/>
              <a:t> a emissão, descarga, dispersão, desprendimento, escape, emanação ou vazamento de substância tóxica ou poluente tenha se iniciado em data claramente identificada, e que tal emissão,  descarga, dispersão,  desprendimento, escape, emanação ou vazamento tenha </a:t>
            </a:r>
            <a:r>
              <a:rPr lang="pt-BR" sz="1600" b="1" dirty="0"/>
              <a:t>cessado até </a:t>
            </a:r>
            <a:r>
              <a:rPr lang="pt-BR" sz="1600" b="1" dirty="0">
                <a:solidFill>
                  <a:srgbClr val="094C8D"/>
                </a:solidFill>
              </a:rPr>
              <a:t>72  horas</a:t>
            </a:r>
            <a:r>
              <a:rPr lang="pt-BR" sz="1600" b="1" dirty="0"/>
              <a:t> após o seu início</a:t>
            </a:r>
            <a:r>
              <a:rPr lang="pt-BR" sz="1600" dirty="0"/>
              <a:t>;</a:t>
            </a:r>
            <a:endParaRPr lang="pt-BR" sz="1600" b="1" dirty="0"/>
          </a:p>
          <a:p>
            <a:pPr algn="just">
              <a:buFont typeface="Wingdings" pitchFamily="2" charset="2"/>
              <a:buNone/>
            </a:pPr>
            <a:r>
              <a:rPr lang="pt-BR" sz="1600" b="1" dirty="0"/>
              <a:t>b)</a:t>
            </a:r>
            <a:r>
              <a:rPr lang="pt-BR" sz="1600" dirty="0"/>
              <a:t> os danos corporais e/ou materiais sofridos por terceiros e causados pela emissão, descarga, dispersão, desprendimento, escape, emanação ou vazamento </a:t>
            </a:r>
            <a:r>
              <a:rPr lang="pt-BR" sz="1600" b="1" dirty="0"/>
              <a:t>deverão resultar</a:t>
            </a:r>
            <a:r>
              <a:rPr lang="pt-BR" sz="1600" dirty="0"/>
              <a:t> </a:t>
            </a:r>
            <a:r>
              <a:rPr lang="pt-BR" sz="1600" b="1" dirty="0"/>
              <a:t>dentro das </a:t>
            </a:r>
            <a:r>
              <a:rPr lang="pt-BR" sz="1600" b="1" dirty="0">
                <a:solidFill>
                  <a:srgbClr val="094C8D"/>
                </a:solidFill>
              </a:rPr>
              <a:t>72 (setenta e duas) horas </a:t>
            </a:r>
            <a:r>
              <a:rPr lang="pt-BR" sz="1600" b="1" dirty="0"/>
              <a:t>do início de tais ocorrências</a:t>
            </a:r>
            <a:r>
              <a:rPr lang="pt-BR" sz="1600" dirty="0"/>
              <a:t>;</a:t>
            </a:r>
            <a:endParaRPr lang="en-US" sz="1600" dirty="0"/>
          </a:p>
        </p:txBody>
      </p:sp>
    </p:spTree>
  </p:cSld>
  <p:clrMapOvr>
    <a:masterClrMapping/>
  </p:clrMapOvr>
  <p:transition spd="med">
    <p:pull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1800" dirty="0">
                <a:solidFill>
                  <a:srgbClr val="094C8D"/>
                </a:solidFill>
                <a:latin typeface="+mn-lt"/>
              </a:rPr>
              <a:t>CLÁUSULA PARTICULAR</a:t>
            </a:r>
            <a:br>
              <a:rPr lang="pt-BR" sz="1800" dirty="0">
                <a:solidFill>
                  <a:srgbClr val="094C8D"/>
                </a:solidFill>
                <a:latin typeface="+mn-lt"/>
              </a:rPr>
            </a:br>
            <a:r>
              <a:rPr lang="pt-BR" sz="1800" dirty="0">
                <a:solidFill>
                  <a:srgbClr val="094C8D"/>
                </a:solidFill>
                <a:latin typeface="+mn-lt"/>
              </a:rPr>
              <a:t>(cont.)</a:t>
            </a:r>
            <a:endParaRPr lang="en-US" sz="18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714488"/>
            <a:ext cx="7786742" cy="4633925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1400" b="1" dirty="0"/>
              <a:t>c)</a:t>
            </a:r>
            <a:r>
              <a:rPr lang="pt-BR" sz="1400" dirty="0"/>
              <a:t> a emissão, descarga, dispersão, desprendimento, escape, emanação ou vazamento tenha se originado de depósitos, dutos, tubulações ou quaisquer equipamentos </a:t>
            </a:r>
            <a:r>
              <a:rPr lang="pt-BR" sz="1400" b="1" dirty="0"/>
              <a:t>localizados no nível ou acima da superfície do solo ou da água</a:t>
            </a:r>
            <a:r>
              <a:rPr lang="pt-BR" sz="1400" dirty="0"/>
              <a:t>;</a:t>
            </a:r>
            <a:endParaRPr lang="pt-BR" sz="1400" b="1" dirty="0"/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1400" b="1" dirty="0"/>
              <a:t>d)</a:t>
            </a:r>
            <a:r>
              <a:rPr lang="pt-BR" sz="1400" dirty="0"/>
              <a:t>  os danos  causados a terceiros sejam decorrentes de riscos cobertos por este contrato.</a:t>
            </a:r>
            <a:endParaRPr lang="pt-BR" sz="1400" b="1" dirty="0"/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1400" b="1" dirty="0"/>
              <a:t>2 -</a:t>
            </a:r>
            <a:r>
              <a:rPr lang="pt-BR" sz="1400" dirty="0"/>
              <a:t> Se o Segurado e a Seguradora divergirem com relação a quando a emissão, descarga, dispersão, desprendimento, escape, emanação ou vazamento começaram ou se tornaram evidentes, assim como quando cessaram, a obrigação de provar que todas as condições foram atendidas caberá ao Segurado </a:t>
            </a:r>
            <a:r>
              <a:rPr lang="pt-BR" sz="1400" b="1" dirty="0"/>
              <a:t>às expensas do mesmo</a:t>
            </a:r>
            <a:r>
              <a:rPr lang="pt-BR" sz="1400" dirty="0"/>
              <a:t>. Até que a prova seja aceita pela Seguradora, a mesma não será obrigada a acolher qualquer reclamação de sinistro.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1400" b="1" dirty="0"/>
              <a:t>3 -</a:t>
            </a:r>
            <a:r>
              <a:rPr lang="pt-BR" sz="1400" dirty="0"/>
              <a:t> Além do disposto na </a:t>
            </a:r>
            <a:r>
              <a:rPr lang="pt-BR" sz="1400" b="1" dirty="0"/>
              <a:t>Cláusula VIX  - OBRIGAÇÕES DO SEGURADO E MEDIDAS DE SEGURANÇA</a:t>
            </a:r>
            <a:r>
              <a:rPr lang="pt-BR" sz="1400" dirty="0"/>
              <a:t>, das Condições Gerais do presente contrato, fica convencionado que</a:t>
            </a:r>
            <a:r>
              <a:rPr lang="pt-BR" sz="1400" b="1" dirty="0"/>
              <a:t> o</a:t>
            </a:r>
            <a:r>
              <a:rPr lang="pt-BR" sz="1400" dirty="0"/>
              <a:t> </a:t>
            </a:r>
            <a:r>
              <a:rPr lang="pt-BR" sz="1400" b="1" dirty="0"/>
              <a:t>Segurado se obriga</a:t>
            </a:r>
            <a:r>
              <a:rPr lang="pt-BR" sz="1400" dirty="0"/>
              <a:t>, também, a desenvolver e a manter em perfeitas condições programas de gerenciamento de riscos e de gerenciamento/monitoramento ambiental, sob as expensas do mesmo, visando prevenir e dotar os locais indicados na apólice de segurança contra eventuais acidentes,  sob pena de aplicação do disposto no art. 768 do Código Civil.</a:t>
            </a:r>
            <a:endParaRPr lang="en-US" sz="1400" dirty="0"/>
          </a:p>
        </p:txBody>
      </p:sp>
    </p:spTree>
  </p:cSld>
  <p:clrMapOvr>
    <a:masterClrMapping/>
  </p:clrMapOvr>
  <p:transition spd="med">
    <p:pull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71670" y="500042"/>
            <a:ext cx="4995880" cy="928694"/>
          </a:xfrm>
        </p:spPr>
        <p:txBody>
          <a:bodyPr/>
          <a:lstStyle/>
          <a:p>
            <a:pPr algn="ctr"/>
            <a:r>
              <a:rPr lang="pt-BR" sz="1800" dirty="0">
                <a:solidFill>
                  <a:srgbClr val="094C8D"/>
                </a:solidFill>
                <a:latin typeface="+mn-lt"/>
              </a:rPr>
              <a:t>CLÁUSULA PARTICULAR</a:t>
            </a:r>
            <a:br>
              <a:rPr lang="pt-BR" sz="1800" dirty="0">
                <a:solidFill>
                  <a:srgbClr val="094C8D"/>
                </a:solidFill>
                <a:latin typeface="+mn-lt"/>
              </a:rPr>
            </a:br>
            <a:r>
              <a:rPr lang="pt-BR" sz="1800" dirty="0">
                <a:solidFill>
                  <a:srgbClr val="094C8D"/>
                </a:solidFill>
                <a:latin typeface="+mn-lt"/>
              </a:rPr>
              <a:t>(cont.)</a:t>
            </a:r>
            <a:endParaRPr lang="en-US" sz="18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pt-BR" sz="1600" b="1" dirty="0"/>
              <a:t>4 -</a:t>
            </a:r>
            <a:r>
              <a:rPr lang="pt-BR" sz="1600" dirty="0"/>
              <a:t> Fica,  ainda, entendido e acordado, que a presente cláusula </a:t>
            </a:r>
            <a:r>
              <a:rPr lang="pt-BR" sz="1600" b="1" dirty="0"/>
              <a:t>NÃO GARANTE</a:t>
            </a:r>
            <a:r>
              <a:rPr lang="pt-BR" sz="1600" dirty="0"/>
              <a:t>, em hipótese alguma, as </a:t>
            </a:r>
            <a:r>
              <a:rPr lang="pt-BR" sz="1600" b="1" dirty="0"/>
              <a:t>DESPESAS DE CONTENÇÃO DE SINISTROS</a:t>
            </a:r>
            <a:r>
              <a:rPr lang="pt-BR" sz="1600" dirty="0"/>
              <a:t>, assim consideradas aquelas despesas incorridas pelo Segurado e oriundas da execução de operações destinadas a neutralizar, isolar, limitar ou eliminar os agentes poluentes suscetíveis de causar danos cobertos pela presente cláusula, os quais se realizariam se ditas operações não fossem executadas diante de um acidente ocorrido. </a:t>
            </a:r>
            <a:r>
              <a:rPr lang="pt-BR" sz="1600" dirty="0" smtClean="0"/>
              <a:t>Tais </a:t>
            </a:r>
            <a:r>
              <a:rPr lang="pt-BR" sz="1600" dirty="0"/>
              <a:t>operações e despesas, entretanto, deverão ser executadas e suportadas obrigatoriamente pelo Segurado, sob pena de aplicação do disposto no art. 768 do Código Civil,  tal como em relação às MEDIDAS DE SEGURANÇA, conforme item 3 anterior.</a:t>
            </a:r>
            <a:endParaRPr lang="pt-BR" sz="1600" b="1" dirty="0"/>
          </a:p>
          <a:p>
            <a:pPr algn="just">
              <a:buFont typeface="Wingdings" pitchFamily="2" charset="2"/>
              <a:buNone/>
            </a:pPr>
            <a:r>
              <a:rPr lang="pt-BR" sz="1600" b="1" dirty="0"/>
              <a:t>4.1 -</a:t>
            </a:r>
            <a:r>
              <a:rPr lang="pt-BR" sz="1600" dirty="0"/>
              <a:t> As despesas mencionadas neste item </a:t>
            </a:r>
            <a:r>
              <a:rPr lang="pt-BR" sz="1600" b="1" dirty="0"/>
              <a:t>NÃO SERÃO OBJETO DE REEMBOLSO</a:t>
            </a:r>
            <a:r>
              <a:rPr lang="pt-BR" sz="1600" dirty="0"/>
              <a:t> pela presente cláusula, mesmo se decorrentes de disposição legal ou de decisão de autoridades competentes</a:t>
            </a:r>
            <a:r>
              <a:rPr lang="pt-BR" sz="1600" dirty="0" smtClean="0"/>
              <a:t>.</a:t>
            </a:r>
          </a:p>
          <a:p>
            <a:pPr algn="just">
              <a:buFont typeface="Wingdings" pitchFamily="2" charset="2"/>
              <a:buNone/>
            </a:pPr>
            <a:endParaRPr lang="pt-BR" sz="1600" dirty="0" smtClean="0"/>
          </a:p>
          <a:p>
            <a:pPr algn="just">
              <a:buFont typeface="Wingdings" pitchFamily="2" charset="2"/>
              <a:buNone/>
            </a:pPr>
            <a:r>
              <a:rPr lang="pt-BR" sz="1600" b="1" dirty="0" smtClean="0">
                <a:solidFill>
                  <a:srgbClr val="094C8D"/>
                </a:solidFill>
              </a:rPr>
              <a:t>&gt;&gt;&gt; a exegese do disposto no artigo 779 do CC/2002</a:t>
            </a:r>
            <a:endParaRPr lang="en-US" sz="1600" b="1" dirty="0">
              <a:solidFill>
                <a:srgbClr val="094C8D"/>
              </a:solidFill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Interesses ou Direitos Difusos 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628775"/>
            <a:ext cx="7777163" cy="4608513"/>
          </a:xfrm>
        </p:spPr>
        <p:txBody>
          <a:bodyPr/>
          <a:lstStyle/>
          <a:p>
            <a:pPr algn="just"/>
            <a:r>
              <a:rPr lang="pt-BR" sz="1800" b="1" i="1" dirty="0" smtClean="0">
                <a:solidFill>
                  <a:srgbClr val="094C8D"/>
                </a:solidFill>
              </a:rPr>
              <a:t>De quem é o ar que respiro? &gt; </a:t>
            </a:r>
            <a:r>
              <a:rPr lang="pt-BR" sz="1800" dirty="0" smtClean="0"/>
              <a:t>Mauro </a:t>
            </a:r>
            <a:r>
              <a:rPr lang="pt-BR" sz="1800" dirty="0" err="1" smtClean="0"/>
              <a:t>Cappelletti</a:t>
            </a:r>
            <a:r>
              <a:rPr lang="pt-BR" sz="1800" dirty="0" smtClean="0"/>
              <a:t>. Dicotomia entre o público e o privado já não atende aos fenômenos de massa. </a:t>
            </a:r>
            <a:endParaRPr lang="pt-BR" sz="1800" dirty="0" smtClean="0"/>
          </a:p>
          <a:p>
            <a:pPr algn="just">
              <a:buNone/>
            </a:pPr>
            <a:endParaRPr lang="pt-BR" sz="1800" dirty="0" smtClean="0"/>
          </a:p>
          <a:p>
            <a:pPr algn="just"/>
            <a:r>
              <a:rPr lang="pt-BR" sz="1800" b="1" dirty="0" smtClean="0"/>
              <a:t>CDC, art. 81. </a:t>
            </a:r>
            <a:r>
              <a:rPr lang="pt-BR" sz="1800" dirty="0" smtClean="0"/>
              <a:t>A defesa dos interesses e direitos dos consumidores e das vítimas poderá ser exercida em juízo individualmente, ou a título coletivo. </a:t>
            </a:r>
            <a:r>
              <a:rPr lang="pt-BR" sz="1800" b="1" dirty="0" smtClean="0"/>
              <a:t>Parágrafo único</a:t>
            </a:r>
            <a:r>
              <a:rPr lang="pt-BR" sz="1800" dirty="0" smtClean="0"/>
              <a:t>.  A defesa coletiva será exercida quando se tratar de: </a:t>
            </a:r>
            <a:r>
              <a:rPr lang="pt-BR" sz="1800" b="1" dirty="0" smtClean="0"/>
              <a:t>I – interesses ou direitos difusos</a:t>
            </a:r>
            <a:r>
              <a:rPr lang="pt-BR" sz="1800" dirty="0" smtClean="0"/>
              <a:t>, assim entendidos, para efeitos deste Código, os transindividuais de natureza indivisível, de que sejam titulares pessoas indeterminadas e ligadas por circunstâncias de fato;  </a:t>
            </a:r>
            <a:r>
              <a:rPr lang="pt-BR" sz="1800" b="1" dirty="0" smtClean="0"/>
              <a:t>II – interesses ou direitos coletivos</a:t>
            </a:r>
            <a:r>
              <a:rPr lang="pt-BR" sz="1800" dirty="0" smtClean="0"/>
              <a:t>, assim entendidos, para efeitos deste Código, os transindividuais de natureza indivisível de que seja titular grupo, categoria ou classe de pessoas ligadas entre si ou com a parte contrária por uma relação jurídica-base; </a:t>
            </a:r>
            <a:r>
              <a:rPr lang="pt-BR" sz="1800" b="1" dirty="0" smtClean="0"/>
              <a:t>III – interesses ou direitos individuais homogêneos</a:t>
            </a:r>
            <a:r>
              <a:rPr lang="pt-BR" sz="1800" dirty="0" smtClean="0"/>
              <a:t>, assim entendidos os decorrentes de origem comum. </a:t>
            </a:r>
            <a:r>
              <a:rPr lang="pt-BR" sz="1800" b="1" dirty="0" smtClean="0">
                <a:solidFill>
                  <a:srgbClr val="094C8D"/>
                </a:solidFill>
              </a:rPr>
              <a:t>&gt;&gt;&gt;&gt;</a:t>
            </a:r>
          </a:p>
          <a:p>
            <a:pPr algn="just"/>
            <a:endParaRPr lang="pt-BR" sz="1800" dirty="0" smtClean="0"/>
          </a:p>
          <a:p>
            <a:pPr algn="just"/>
            <a:endParaRPr lang="pt-BR" sz="1800" dirty="0" smtClean="0"/>
          </a:p>
        </p:txBody>
      </p:sp>
    </p:spTree>
  </p:cSld>
  <p:clrMapOvr>
    <a:masterClrMapping/>
  </p:clrMapOvr>
  <p:transition spd="med">
    <p:pull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  <a:t>Evolução no Brasil dos Seguros de Responsabilidade Civil de Poluição Ambiental para 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  <a:sym typeface="Symbol" pitchFamily="18" charset="2"/>
              </a:rPr>
              <a:t>Seguros de Riscos Ambientais</a:t>
            </a:r>
            <a:endParaRPr lang="pt-BR" sz="2000" i="1" dirty="0" smtClean="0">
              <a:latin typeface="+mn-lt"/>
            </a:endParaRP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844674"/>
            <a:ext cx="7488882" cy="4104606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II – Seguros de Riscos Ambientais: eventos de origem súbita e gradual ou paulatina</a:t>
            </a:r>
          </a:p>
          <a:p>
            <a:pPr algn="just" eaLnBrk="1" hangingPunct="1"/>
            <a:endParaRPr lang="pt-BR" sz="2000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1990/1992</a:t>
            </a:r>
            <a:r>
              <a:rPr lang="pt-BR" sz="1800" dirty="0" smtClean="0"/>
              <a:t> – Rio 92 - Seguro Ambiental - Súbita e </a:t>
            </a:r>
            <a:r>
              <a:rPr lang="pt-BR" sz="1800" b="1" i="1" dirty="0" smtClean="0">
                <a:solidFill>
                  <a:srgbClr val="094C8D"/>
                </a:solidFill>
              </a:rPr>
              <a:t>gradual</a:t>
            </a:r>
            <a:endParaRPr lang="pt-BR" sz="1800" b="1" dirty="0" smtClean="0">
              <a:solidFill>
                <a:srgbClr val="094C8D"/>
              </a:solidFill>
            </a:endParaRPr>
          </a:p>
          <a:p>
            <a:pPr algn="just" eaLnBrk="1" hangingPunct="1"/>
            <a:endParaRPr lang="pt-BR" sz="1800" b="1" dirty="0" smtClean="0">
              <a:solidFill>
                <a:srgbClr val="094C8D"/>
              </a:solidFill>
            </a:endParaRPr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2003</a:t>
            </a:r>
            <a:r>
              <a:rPr lang="pt-BR" sz="1800" dirty="0" smtClean="0"/>
              <a:t> - novo produto da </a:t>
            </a:r>
            <a:r>
              <a:rPr lang="pt-BR" sz="1800" dirty="0" err="1" smtClean="0"/>
              <a:t>FENSeg</a:t>
            </a:r>
            <a:endParaRPr lang="pt-BR" sz="1800" dirty="0" smtClean="0"/>
          </a:p>
          <a:p>
            <a:pPr algn="just" eaLnBrk="1" hangingPunct="1"/>
            <a:endParaRPr lang="pt-BR" sz="1800" b="1" dirty="0" smtClean="0">
              <a:solidFill>
                <a:srgbClr val="094C8D"/>
              </a:solidFill>
            </a:endParaRPr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2004</a:t>
            </a:r>
            <a:r>
              <a:rPr lang="pt-BR" sz="1800" dirty="0" smtClean="0"/>
              <a:t> - produto Unibanco-AIG (atual Itaú-Unibanco)</a:t>
            </a:r>
          </a:p>
          <a:p>
            <a:pPr algn="just" eaLnBrk="1" hangingPunct="1"/>
            <a:endParaRPr lang="pt-BR" sz="1800" b="1" dirty="0" smtClean="0">
              <a:solidFill>
                <a:srgbClr val="094C8D"/>
              </a:solidFill>
            </a:endParaRPr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Novas entrantes:</a:t>
            </a:r>
            <a:r>
              <a:rPr lang="pt-BR" sz="1800" dirty="0" smtClean="0"/>
              <a:t> </a:t>
            </a:r>
            <a:r>
              <a:rPr lang="pt-BR" sz="1800" dirty="0" smtClean="0"/>
              <a:t>Ace, Chartis, </a:t>
            </a:r>
            <a:r>
              <a:rPr lang="pt-BR" sz="1800" dirty="0" err="1" smtClean="0"/>
              <a:t>Liberty</a:t>
            </a:r>
            <a:endParaRPr lang="pt-BR" sz="1800" dirty="0" smtClean="0"/>
          </a:p>
          <a:p>
            <a:pPr algn="just" eaLnBrk="1" hangingPunct="1"/>
            <a:endParaRPr lang="pt-BR" sz="1800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Outras Seguradoras:</a:t>
            </a:r>
            <a:r>
              <a:rPr lang="pt-BR" sz="1800" dirty="0" smtClean="0"/>
              <a:t> Allianz, </a:t>
            </a:r>
            <a:r>
              <a:rPr lang="pt-BR" sz="1800" dirty="0" err="1" smtClean="0"/>
              <a:t>Zurich</a:t>
            </a:r>
            <a:r>
              <a:rPr lang="pt-BR" sz="1800" dirty="0" smtClean="0"/>
              <a:t> </a:t>
            </a:r>
            <a:r>
              <a:rPr lang="pt-BR" sz="1800" dirty="0" smtClean="0"/>
              <a:t>...? </a:t>
            </a:r>
            <a:endParaRPr lang="pt-BR" sz="1800" dirty="0" smtClean="0"/>
          </a:p>
        </p:txBody>
      </p:sp>
    </p:spTree>
  </p:cSld>
  <p:clrMapOvr>
    <a:masterClrMapping/>
  </p:clrMapOvr>
  <p:transition spd="med">
    <p:pull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3050"/>
            <a:ext cx="7543800" cy="1298575"/>
          </a:xfrm>
        </p:spPr>
        <p:txBody>
          <a:bodyPr/>
          <a:lstStyle/>
          <a:p>
            <a:pPr algn="ctr" eaLnBrk="1" hangingPunct="1"/>
            <a:r>
              <a:rPr lang="pt-BR" sz="2000" dirty="0" smtClean="0">
                <a:solidFill>
                  <a:srgbClr val="094C8D"/>
                </a:solidFill>
                <a:latin typeface="Arial" charset="0"/>
                <a:sym typeface="Symbol" pitchFamily="18" charset="2"/>
              </a:rPr>
              <a:t>Evolução dos seguros de riscos ambientais no Exterior e no Brasil</a:t>
            </a:r>
            <a:r>
              <a:rPr lang="pt-BR" sz="2000" b="0" dirty="0" smtClean="0">
                <a:solidFill>
                  <a:srgbClr val="094C8D"/>
                </a:solidFill>
                <a:latin typeface="Arial" charset="0"/>
              </a:rPr>
              <a:t> </a:t>
            </a:r>
            <a:endParaRPr lang="en-US" sz="2000" b="0" dirty="0" smtClean="0">
              <a:solidFill>
                <a:srgbClr val="094C8D"/>
              </a:solidFill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848872" cy="47070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Monotype Sorts" pitchFamily="2" charset="2"/>
              <a:buNone/>
            </a:pPr>
            <a:endParaRPr lang="pt-BR" sz="1300" b="1" dirty="0" smtClean="0"/>
          </a:p>
          <a:p>
            <a:pPr algn="just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Nos EUA</a:t>
            </a:r>
          </a:p>
          <a:p>
            <a:pPr marL="273050" lvl="1" indent="-273050" algn="just" eaLnBrk="1" hangingPunct="1">
              <a:spcBef>
                <a:spcPct val="0"/>
              </a:spcBef>
              <a:spcAft>
                <a:spcPct val="20000"/>
              </a:spcAft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es-ES" sz="1800" b="1" dirty="0" smtClean="0">
                <a:solidFill>
                  <a:srgbClr val="094C8D"/>
                </a:solidFill>
              </a:rPr>
              <a:t>Mercado </a:t>
            </a:r>
            <a:r>
              <a:rPr lang="es-ES" sz="1800" b="1" dirty="0" err="1" smtClean="0">
                <a:solidFill>
                  <a:srgbClr val="094C8D"/>
                </a:solidFill>
              </a:rPr>
              <a:t>mais</a:t>
            </a:r>
            <a:r>
              <a:rPr lang="es-ES" sz="1800" b="1" dirty="0" smtClean="0">
                <a:solidFill>
                  <a:srgbClr val="094C8D"/>
                </a:solidFill>
              </a:rPr>
              <a:t> </a:t>
            </a:r>
            <a:r>
              <a:rPr lang="es-ES" sz="1800" b="1" dirty="0" err="1" smtClean="0">
                <a:solidFill>
                  <a:srgbClr val="094C8D"/>
                </a:solidFill>
              </a:rPr>
              <a:t>desenvolvido</a:t>
            </a:r>
            <a:r>
              <a:rPr lang="es-ES" sz="1800" b="1" dirty="0" smtClean="0">
                <a:solidFill>
                  <a:srgbClr val="094C8D"/>
                </a:solidFill>
              </a:rPr>
              <a:t> </a:t>
            </a:r>
            <a:r>
              <a:rPr lang="es-ES" sz="1800" b="1" dirty="0" err="1" smtClean="0">
                <a:solidFill>
                  <a:srgbClr val="094C8D"/>
                </a:solidFill>
              </a:rPr>
              <a:t>neste</a:t>
            </a:r>
            <a:r>
              <a:rPr lang="es-ES" sz="1800" b="1" dirty="0" smtClean="0">
                <a:solidFill>
                  <a:srgbClr val="094C8D"/>
                </a:solidFill>
              </a:rPr>
              <a:t> segmento desde os anos 80</a:t>
            </a:r>
          </a:p>
          <a:p>
            <a:pPr algn="just" eaLnBrk="1" hangingPunct="1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dirty="0" smtClean="0"/>
              <a:t>EIL – </a:t>
            </a:r>
            <a:r>
              <a:rPr lang="pt-BR" i="1" dirty="0" err="1" smtClean="0"/>
              <a:t>Environmental</a:t>
            </a:r>
            <a:r>
              <a:rPr lang="pt-BR" i="1" dirty="0" smtClean="0"/>
              <a:t> </a:t>
            </a:r>
            <a:r>
              <a:rPr lang="pt-BR" i="1" dirty="0" err="1" smtClean="0"/>
              <a:t>Impairment</a:t>
            </a:r>
            <a:r>
              <a:rPr lang="pt-BR" i="1" dirty="0" smtClean="0"/>
              <a:t> </a:t>
            </a:r>
            <a:r>
              <a:rPr lang="pt-BR" i="1" dirty="0" err="1" smtClean="0"/>
              <a:t>Liability</a:t>
            </a:r>
            <a:endParaRPr lang="pt-BR" i="1" dirty="0" smtClean="0"/>
          </a:p>
          <a:p>
            <a:pPr algn="just" eaLnBrk="1" hangingPunct="1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i="1" dirty="0" err="1" smtClean="0"/>
              <a:t>First-party</a:t>
            </a:r>
            <a:r>
              <a:rPr lang="pt-BR" dirty="0" smtClean="0"/>
              <a:t> e </a:t>
            </a:r>
            <a:r>
              <a:rPr lang="pt-BR" i="1" dirty="0" err="1" smtClean="0"/>
              <a:t>third-party</a:t>
            </a:r>
            <a:r>
              <a:rPr lang="pt-BR" dirty="0" smtClean="0"/>
              <a:t> </a:t>
            </a:r>
            <a:r>
              <a:rPr lang="pt-BR" i="1" dirty="0" err="1" smtClean="0"/>
              <a:t>clean-up</a:t>
            </a:r>
            <a:r>
              <a:rPr lang="pt-BR" i="1" dirty="0" smtClean="0"/>
              <a:t> </a:t>
            </a:r>
            <a:r>
              <a:rPr lang="pt-BR" i="1" dirty="0" err="1" smtClean="0"/>
              <a:t>costs</a:t>
            </a:r>
            <a:endParaRPr lang="pt-BR" i="1" dirty="0" smtClean="0"/>
          </a:p>
          <a:p>
            <a:pPr algn="just" eaLnBrk="1" hangingPunct="1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dirty="0" smtClean="0"/>
              <a:t>Os modelos de apólices de seguros </a:t>
            </a:r>
            <a:r>
              <a:rPr lang="pt-BR" b="1" dirty="0" smtClean="0">
                <a:solidFill>
                  <a:srgbClr val="094C8D"/>
                </a:solidFill>
              </a:rPr>
              <a:t>garantem os danos ecológicos</a:t>
            </a:r>
            <a:r>
              <a:rPr lang="pt-BR" dirty="0" smtClean="0"/>
              <a:t>: bens difusos (bens naturais, ecossistemas, habitat). </a:t>
            </a:r>
            <a:r>
              <a:rPr lang="pt-BR" b="1" dirty="0" smtClean="0">
                <a:solidFill>
                  <a:srgbClr val="094C8D"/>
                </a:solidFill>
              </a:rPr>
              <a:t>Perda de uso </a:t>
            </a:r>
            <a:r>
              <a:rPr lang="pt-BR" dirty="0" smtClean="0"/>
              <a:t>(fruição do bem, com fim econômico direto ou não)</a:t>
            </a:r>
          </a:p>
          <a:p>
            <a:pPr algn="just" eaLnBrk="1" hangingPunct="1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i="1" dirty="0" err="1" smtClean="0"/>
              <a:t>Storage</a:t>
            </a:r>
            <a:r>
              <a:rPr lang="pt-BR" i="1" dirty="0" smtClean="0"/>
              <a:t> </a:t>
            </a:r>
            <a:r>
              <a:rPr lang="pt-BR" i="1" dirty="0" err="1" smtClean="0"/>
              <a:t>tank</a:t>
            </a:r>
            <a:r>
              <a:rPr lang="pt-BR" i="1" dirty="0" smtClean="0"/>
              <a:t> </a:t>
            </a:r>
            <a:r>
              <a:rPr lang="pt-BR" i="1" dirty="0" err="1" smtClean="0"/>
              <a:t>pollution</a:t>
            </a:r>
            <a:r>
              <a:rPr lang="pt-BR" i="1" dirty="0" smtClean="0"/>
              <a:t> </a:t>
            </a:r>
            <a:r>
              <a:rPr lang="pt-BR" i="1" dirty="0" err="1" smtClean="0"/>
              <a:t>liability</a:t>
            </a:r>
            <a:r>
              <a:rPr lang="pt-BR" i="1" dirty="0" smtClean="0"/>
              <a:t> – </a:t>
            </a:r>
            <a:r>
              <a:rPr lang="pt-BR" i="1" dirty="0" err="1" smtClean="0"/>
              <a:t>on</a:t>
            </a:r>
            <a:r>
              <a:rPr lang="pt-BR" i="1" dirty="0" smtClean="0"/>
              <a:t> site / off site</a:t>
            </a:r>
          </a:p>
          <a:p>
            <a:pPr algn="just" eaLnBrk="1" hangingPunct="1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i="1" dirty="0" err="1" smtClean="0"/>
              <a:t>D&amp;O</a:t>
            </a:r>
            <a:r>
              <a:rPr lang="pt-BR" dirty="0" smtClean="0"/>
              <a:t> (especialmente defesa judicial)</a:t>
            </a:r>
          </a:p>
          <a:p>
            <a:pPr algn="just" eaLnBrk="1" hangingPunct="1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dirty="0" err="1" smtClean="0"/>
              <a:t>E&amp;O</a:t>
            </a:r>
            <a:r>
              <a:rPr lang="pt-BR" dirty="0" smtClean="0"/>
              <a:t> (várias categorias profissionais: engenharia de projetos ambientais, certificadoras)</a:t>
            </a:r>
          </a:p>
          <a:p>
            <a:pPr algn="just" eaLnBrk="1" hangingPunct="1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dirty="0" smtClean="0"/>
              <a:t>Construtores</a:t>
            </a:r>
          </a:p>
          <a:p>
            <a:pPr algn="just" eaLnBrk="1" hangingPunct="1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dirty="0" smtClean="0"/>
              <a:t>Agentes Imobiliários, Agentes Financeiros (responsabilidade colateral ou subsidiária)</a:t>
            </a:r>
          </a:p>
          <a:p>
            <a:pPr eaLnBrk="1" hangingPunct="1">
              <a:buFontTx/>
              <a:buNone/>
            </a:pPr>
            <a:endParaRPr lang="pt-BR" sz="18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lvl="1" indent="0" eaLnBrk="1" hangingPunct="1">
              <a:buFontTx/>
              <a:buNone/>
            </a:pPr>
            <a:endParaRPr lang="en-US" sz="2400" i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38150"/>
            <a:ext cx="7315200" cy="857250"/>
          </a:xfrm>
        </p:spPr>
        <p:txBody>
          <a:bodyPr/>
          <a:lstStyle/>
          <a:p>
            <a:pPr algn="ctr" eaLnBrk="1" hangingPunct="1"/>
            <a:r>
              <a:rPr lang="pt-BR" sz="2000" smtClean="0">
                <a:solidFill>
                  <a:srgbClr val="094C8D"/>
                </a:solidFill>
                <a:latin typeface="Arial" charset="0"/>
                <a:sym typeface="Symbol" pitchFamily="18" charset="2"/>
              </a:rPr>
              <a:t>Evolução dos seguros de riscos ambientais no Exterior e no Brasil</a:t>
            </a:r>
            <a:r>
              <a:rPr lang="pt-BR" sz="2000" b="0" smtClean="0">
                <a:solidFill>
                  <a:srgbClr val="094C8D"/>
                </a:solidFill>
                <a:latin typeface="Arial" charset="0"/>
              </a:rPr>
              <a:t> </a:t>
            </a:r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 </a:t>
            </a:r>
            <a:endParaRPr lang="en-US" sz="2000" smtClean="0">
              <a:solidFill>
                <a:schemeClr val="tx1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704856" cy="4563021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Monotype Sorts" pitchFamily="2" charset="2"/>
              <a:buNone/>
            </a:pPr>
            <a:endParaRPr lang="pt-BR" sz="1300" b="1" dirty="0" smtClean="0"/>
          </a:p>
          <a:p>
            <a:pPr algn="just" eaLnBrk="1" hangingPunct="1">
              <a:lnSpc>
                <a:spcPct val="90000"/>
              </a:lnSpc>
              <a:buFont typeface="Monotype Sorts" pitchFamily="2" charset="2"/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União Européia</a:t>
            </a:r>
            <a:endParaRPr lang="pt-BR" sz="1800" b="1" dirty="0" smtClean="0"/>
          </a:p>
          <a:p>
            <a:pPr lvl="1" indent="0" algn="just" eaLnBrk="1" hangingPunct="1">
              <a:lnSpc>
                <a:spcPct val="90000"/>
              </a:lnSpc>
              <a:buFont typeface="Monotype Sorts" pitchFamily="2" charset="2"/>
              <a:buChar char="4"/>
            </a:pPr>
            <a:endParaRPr lang="pt-BR" sz="1800" dirty="0" smtClean="0"/>
          </a:p>
          <a:p>
            <a:pPr algn="just" eaLnBrk="1" hangingPunct="1"/>
            <a:r>
              <a:rPr lang="pt-BR" sz="1800" dirty="0" smtClean="0"/>
              <a:t>Cobertura através dos seguros tradicionais de RC (tornaram-se obsoletos a partir de 2007).  A União Européia passou a estudar/analisar o mercado norte-americano, de modo a adotar novos modelos de clausulados baseados nas práticas daquele mercado, altamente desenvolvido no segmento</a:t>
            </a:r>
          </a:p>
          <a:p>
            <a:pPr algn="just" eaLnBrk="1" hangingPunct="1"/>
            <a:endParaRPr lang="pt-BR" sz="1800" dirty="0" smtClean="0"/>
          </a:p>
          <a:p>
            <a:pPr algn="just" eaLnBrk="1" hangingPunct="1"/>
            <a:r>
              <a:rPr lang="pt-BR" sz="1800" dirty="0" smtClean="0"/>
              <a:t>Sistemas de Pools de Seguradores e Resseguradores: ANIA (Itália), ASSURPOL, (França), PERM (Espanha), outros</a:t>
            </a:r>
          </a:p>
          <a:p>
            <a:pPr algn="just" eaLnBrk="1" hangingPunct="1"/>
            <a:endParaRPr lang="pt-BR" sz="1800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Novos produtos</a:t>
            </a:r>
            <a:r>
              <a:rPr lang="pt-BR" sz="1800" dirty="0" smtClean="0"/>
              <a:t>, a partir da </a:t>
            </a:r>
            <a:r>
              <a:rPr lang="pt-BR" sz="1800" b="1" dirty="0" smtClean="0">
                <a:solidFill>
                  <a:srgbClr val="094C8D"/>
                </a:solidFill>
              </a:rPr>
              <a:t>Diretiva 2004/35/CE</a:t>
            </a:r>
            <a:r>
              <a:rPr lang="pt-BR" sz="1800" dirty="0" smtClean="0"/>
              <a:t>, de 21.04.2004 - nos moldes dos seguros norte-americanos e em razão das novas responsabilidades impostas pelo ordenamento comunitário</a:t>
            </a:r>
          </a:p>
          <a:p>
            <a:pPr eaLnBrk="1" hangingPunct="1">
              <a:buFontTx/>
              <a:buNone/>
            </a:pPr>
            <a:endParaRPr lang="pt-BR" sz="1300" dirty="0" smtClean="0"/>
          </a:p>
          <a:p>
            <a:pPr eaLnBrk="1" hangingPunct="1">
              <a:lnSpc>
                <a:spcPct val="90000"/>
              </a:lnSpc>
            </a:pPr>
            <a:endParaRPr lang="en-US" sz="1300" dirty="0" smtClean="0"/>
          </a:p>
          <a:p>
            <a:pPr lvl="1" indent="0" eaLnBrk="1" hangingPunct="1">
              <a:buFontTx/>
              <a:buNone/>
            </a:pPr>
            <a:endParaRPr lang="en-US" sz="2400" i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2850" y="422275"/>
            <a:ext cx="6546850" cy="1077913"/>
          </a:xfrm>
        </p:spPr>
        <p:txBody>
          <a:bodyPr/>
          <a:lstStyle/>
          <a:p>
            <a:pPr algn="ctr" eaLnBrk="1" hangingPunct="1"/>
            <a:r>
              <a:rPr lang="pt-PT" sz="2000" smtClean="0">
                <a:solidFill>
                  <a:srgbClr val="094C8D"/>
                </a:solidFill>
                <a:latin typeface="Arial" charset="0"/>
              </a:rPr>
              <a:t>Seguros para Riscos Ambientais: principais características </a:t>
            </a:r>
            <a:endParaRPr lang="en-US" sz="2400" smtClean="0">
              <a:solidFill>
                <a:srgbClr val="094C8D"/>
              </a:solidFill>
            </a:endParaRPr>
          </a:p>
        </p:txBody>
      </p:sp>
      <p:sp>
        <p:nvSpPr>
          <p:cNvPr id="467971" name="Rectangle 3"/>
          <p:cNvSpPr>
            <a:spLocks noChangeArrowheads="1"/>
          </p:cNvSpPr>
          <p:nvPr/>
        </p:nvSpPr>
        <p:spPr bwMode="auto">
          <a:xfrm>
            <a:off x="212725" y="2117725"/>
            <a:ext cx="7297738" cy="291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304800" tIns="46038" rIns="304800" bIns="46038"/>
          <a:lstStyle/>
          <a:p>
            <a:pPr algn="ctr" defTabSz="762000">
              <a:lnSpc>
                <a:spcPct val="120000"/>
              </a:lnSpc>
              <a:spcAft>
                <a:spcPct val="0"/>
              </a:spcAft>
              <a:buClr>
                <a:srgbClr val="FC0128"/>
              </a:buClr>
              <a:buSzPct val="110000"/>
              <a:buFontTx/>
              <a:buNone/>
              <a:defRPr/>
            </a:pPr>
            <a:endParaRPr lang="pt-PT" sz="1600">
              <a:solidFill>
                <a:srgbClr val="0000D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7972" name="Rectangle 4"/>
          <p:cNvSpPr>
            <a:spLocks noChangeArrowheads="1"/>
          </p:cNvSpPr>
          <p:nvPr/>
        </p:nvSpPr>
        <p:spPr bwMode="auto">
          <a:xfrm>
            <a:off x="785813" y="1928813"/>
            <a:ext cx="7672387" cy="3967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just" defTabSz="762000">
              <a:spcAft>
                <a:spcPct val="0"/>
              </a:spcAft>
              <a:buSzTx/>
              <a:buFontTx/>
              <a:buNone/>
              <a:defRPr/>
            </a:pPr>
            <a:r>
              <a:rPr lang="pt-PT" sz="1800" b="1" dirty="0">
                <a:solidFill>
                  <a:srgbClr val="094C8D"/>
                </a:solidFill>
              </a:rPr>
              <a:t>Coberturas básicas para uma apólice específica (</a:t>
            </a:r>
            <a:r>
              <a:rPr lang="pt-PT" sz="1800" b="1" i="1" dirty="0">
                <a:solidFill>
                  <a:srgbClr val="094C8D"/>
                </a:solidFill>
              </a:rPr>
              <a:t>stand alone</a:t>
            </a:r>
            <a:r>
              <a:rPr lang="pt-PT" sz="1800" b="1" dirty="0">
                <a:solidFill>
                  <a:srgbClr val="094C8D"/>
                </a:solidFill>
              </a:rPr>
              <a:t>) de Seguros Ambientais:</a:t>
            </a:r>
            <a:endParaRPr lang="pt-PT" sz="1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85750" indent="-285750" algn="just" defTabSz="762000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dirty="0"/>
              <a:t>Eventos de natureza </a:t>
            </a:r>
            <a:r>
              <a:rPr lang="pt-PT" sz="1800" b="1" dirty="0">
                <a:solidFill>
                  <a:srgbClr val="094C8D"/>
                </a:solidFill>
              </a:rPr>
              <a:t>súbita</a:t>
            </a:r>
            <a:r>
              <a:rPr lang="pt-PT" sz="1800" dirty="0"/>
              <a:t> e </a:t>
            </a:r>
            <a:r>
              <a:rPr lang="pt-PT" sz="1800" b="1" dirty="0">
                <a:solidFill>
                  <a:srgbClr val="094C8D"/>
                </a:solidFill>
              </a:rPr>
              <a:t>gradual</a:t>
            </a:r>
          </a:p>
          <a:p>
            <a:pPr marL="285750" indent="-285750" algn="just" defTabSz="762000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b="1" dirty="0">
                <a:solidFill>
                  <a:srgbClr val="094C8D"/>
                </a:solidFill>
              </a:rPr>
              <a:t>Despesas de contenção de sinistros </a:t>
            </a:r>
            <a:r>
              <a:rPr lang="pt-PT" sz="1800" dirty="0"/>
              <a:t>(artigo 779 do CC/2002). Situações de expectativa de um sinistro propriamente dito</a:t>
            </a:r>
          </a:p>
          <a:p>
            <a:pPr marL="285750" indent="-285750" algn="just" defTabSz="762000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b="1" dirty="0">
                <a:solidFill>
                  <a:srgbClr val="094C8D"/>
                </a:solidFill>
              </a:rPr>
              <a:t>Defesa do segurado </a:t>
            </a:r>
            <a:r>
              <a:rPr lang="pt-PT" sz="1800" dirty="0"/>
              <a:t>(judicial e extrajudicial): honorários advocatícios, custas judiciais - cível e criminal, peritagens</a:t>
            </a:r>
          </a:p>
          <a:p>
            <a:pPr marL="285750" indent="-285750" algn="just" defTabSz="762000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dirty="0"/>
              <a:t>Constituição de </a:t>
            </a:r>
            <a:r>
              <a:rPr lang="pt-PT" sz="1800" b="1" dirty="0">
                <a:solidFill>
                  <a:srgbClr val="094C8D"/>
                </a:solidFill>
              </a:rPr>
              <a:t>depósito judicial </a:t>
            </a:r>
            <a:r>
              <a:rPr lang="pt-PT" sz="1800" b="1" dirty="0" smtClean="0">
                <a:solidFill>
                  <a:srgbClr val="094C8D"/>
                </a:solidFill>
              </a:rPr>
              <a:t>(fiança) para </a:t>
            </a:r>
            <a:r>
              <a:rPr lang="pt-PT" sz="1800" b="1" dirty="0">
                <a:solidFill>
                  <a:srgbClr val="094C8D"/>
                </a:solidFill>
              </a:rPr>
              <a:t>garantia </a:t>
            </a:r>
            <a:r>
              <a:rPr lang="pt-PT" sz="1800" dirty="0"/>
              <a:t>de pagamentos futuros (pode diferenciar de uma Seguradora para outra) </a:t>
            </a:r>
            <a:r>
              <a:rPr lang="pt-PT" sz="1800" b="1" dirty="0">
                <a:solidFill>
                  <a:srgbClr val="094C8D"/>
                </a:solidFill>
              </a:rPr>
              <a:t>&gt;&gt;&gt; continua</a:t>
            </a:r>
          </a:p>
        </p:txBody>
      </p:sp>
    </p:spTree>
  </p:cSld>
  <p:clrMapOvr>
    <a:masterClrMapping/>
  </p:clrMapOvr>
  <p:transition>
    <p:randomBar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PT" sz="2000" dirty="0" smtClean="0">
                <a:solidFill>
                  <a:srgbClr val="094C8D"/>
                </a:solidFill>
                <a:latin typeface="Arial" charset="0"/>
              </a:rPr>
              <a:t>Seguros para Riscos Ambientais: principais características (cont.)</a:t>
            </a:r>
            <a:endParaRPr lang="pt-BR" sz="2000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38" y="1857375"/>
            <a:ext cx="7929562" cy="4071938"/>
          </a:xfrm>
        </p:spPr>
        <p:txBody>
          <a:bodyPr/>
          <a:lstStyle/>
          <a:p>
            <a:pPr marL="285750" indent="-285750" algn="just" defTabSz="762000" eaLnBrk="1" hangingPunct="1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b="1" dirty="0" smtClean="0">
                <a:solidFill>
                  <a:srgbClr val="094C8D"/>
                </a:solidFill>
              </a:rPr>
              <a:t>Coberturas híbridas</a:t>
            </a:r>
            <a:r>
              <a:rPr lang="pt-PT" sz="1800" dirty="0" smtClean="0"/>
              <a:t>, compreendendo os </a:t>
            </a:r>
            <a:r>
              <a:rPr lang="pt-PT" sz="1800" b="1" dirty="0" smtClean="0">
                <a:solidFill>
                  <a:srgbClr val="094C8D"/>
                </a:solidFill>
              </a:rPr>
              <a:t>próprios locais segurados </a:t>
            </a:r>
            <a:r>
              <a:rPr lang="pt-PT" sz="1800" dirty="0" smtClean="0">
                <a:solidFill>
                  <a:schemeClr val="accent4"/>
                </a:solidFill>
              </a:rPr>
              <a:t>(</a:t>
            </a:r>
            <a:r>
              <a:rPr lang="pt-PT" sz="1800" b="1" i="1" dirty="0" smtClean="0"/>
              <a:t>first-party clean-up costs - property</a:t>
            </a:r>
            <a:r>
              <a:rPr lang="pt-PT" sz="1800" dirty="0" smtClean="0"/>
              <a:t>) e </a:t>
            </a:r>
            <a:r>
              <a:rPr lang="pt-PT" sz="1800" b="1" dirty="0" smtClean="0">
                <a:solidFill>
                  <a:srgbClr val="094C8D"/>
                </a:solidFill>
              </a:rPr>
              <a:t>fora dos locais segurados </a:t>
            </a:r>
            <a:r>
              <a:rPr lang="pt-PT" sz="1800" dirty="0" smtClean="0"/>
              <a:t>(</a:t>
            </a:r>
            <a:r>
              <a:rPr lang="pt-PT" sz="1800" b="1" i="1" dirty="0" smtClean="0"/>
              <a:t>third-party clean-up costs</a:t>
            </a:r>
            <a:r>
              <a:rPr lang="pt-PT" sz="1800" i="1" dirty="0" smtClean="0"/>
              <a:t> - </a:t>
            </a:r>
            <a:r>
              <a:rPr lang="pt-PT" sz="1800" b="1" dirty="0" smtClean="0"/>
              <a:t>terceiros</a:t>
            </a:r>
            <a:r>
              <a:rPr lang="pt-PT" sz="1800" dirty="0" smtClean="0"/>
              <a:t> </a:t>
            </a:r>
            <a:r>
              <a:rPr lang="pt-PT" sz="1800" b="1" i="1" dirty="0" smtClean="0">
                <a:solidFill>
                  <a:srgbClr val="094C8D"/>
                </a:solidFill>
              </a:rPr>
              <a:t>e</a:t>
            </a:r>
            <a:r>
              <a:rPr lang="pt-PT" sz="1800" b="1" dirty="0" smtClean="0">
                <a:solidFill>
                  <a:srgbClr val="094C8D"/>
                </a:solidFill>
              </a:rPr>
              <a:t> </a:t>
            </a:r>
            <a:r>
              <a:rPr lang="pt-PT" sz="1800" b="1" dirty="0" smtClean="0"/>
              <a:t>danos ecológicos</a:t>
            </a:r>
            <a:r>
              <a:rPr lang="pt-PT" sz="1800" dirty="0" smtClean="0"/>
              <a:t>). Por tal razão não há como ser uma apólice tipicamente de seguro de responsabilidade civil (a apólice de RC exclui a cobertura para os danos sofridos pelo próprio segurado; só garante danos a terceiras pessoas)</a:t>
            </a:r>
          </a:p>
          <a:p>
            <a:pPr marL="285750" indent="-285750" algn="just" defTabSz="762000" eaLnBrk="1" hangingPunct="1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b="1" dirty="0" smtClean="0">
                <a:solidFill>
                  <a:srgbClr val="094C8D"/>
                </a:solidFill>
              </a:rPr>
              <a:t>Locais com controle e sem controle do Segurado </a:t>
            </a:r>
            <a:r>
              <a:rPr lang="pt-PT" sz="1800" dirty="0" smtClean="0"/>
              <a:t>(aterros sanitários para descarte de resíduos, incineração, p. exemplo) </a:t>
            </a:r>
            <a:r>
              <a:rPr lang="pt-PT" sz="1800" b="1" dirty="0" smtClean="0">
                <a:solidFill>
                  <a:srgbClr val="094C8D"/>
                </a:solidFill>
              </a:rPr>
              <a:t>&gt;&gt;</a:t>
            </a:r>
            <a:r>
              <a:rPr lang="pt-PT" sz="1800" dirty="0" smtClean="0"/>
              <a:t> Pode diferenciar de Seguradora para Seguradora </a:t>
            </a:r>
            <a:r>
              <a:rPr lang="pt-PT" sz="1800" b="1" dirty="0" smtClean="0">
                <a:solidFill>
                  <a:srgbClr val="094C8D"/>
                </a:solidFill>
              </a:rPr>
              <a:t>&gt;&gt;&gt; continua</a:t>
            </a:r>
            <a:endParaRPr lang="pt-PT" sz="1800" dirty="0" smtClean="0"/>
          </a:p>
          <a:p>
            <a:pPr eaLnBrk="1" hangingPunct="1">
              <a:buFontTx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ransition spd="med">
    <p:pull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Programa de cobertura: 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apólice de riscos ambientais específica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/>
            </a:r>
            <a:br>
              <a:rPr lang="pt-BR" sz="2000" dirty="0" smtClean="0">
                <a:solidFill>
                  <a:srgbClr val="094C8D"/>
                </a:solidFill>
                <a:latin typeface="+mn-lt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(três pilares básicos de coberturas)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>
          <a:xfrm>
            <a:off x="971550" y="1844675"/>
            <a:ext cx="2314575" cy="1298575"/>
          </a:xfr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18900000" scaled="1"/>
            <a:tileRect/>
          </a:gradFill>
          <a:ln w="12700">
            <a:solidFill>
              <a:schemeClr val="tx1"/>
            </a:solidFill>
            <a:prstDash val="sysDot"/>
          </a:ln>
        </p:spPr>
        <p:txBody>
          <a:bodyPr wrap="none" anchor="ctr"/>
          <a:lstStyle/>
          <a:p>
            <a:pPr>
              <a:buSzTx/>
              <a:buFontTx/>
              <a:buNone/>
              <a:defRPr/>
            </a:pPr>
            <a:r>
              <a:rPr lang="pt-P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Responsabilidade 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Civil - Perdas e danos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a Terceiros</a:t>
            </a:r>
          </a:p>
          <a:p>
            <a:pPr algn="ctr">
              <a:buSzTx/>
              <a:buFontTx/>
              <a:buNone/>
              <a:defRPr/>
            </a:pPr>
            <a:endParaRPr lang="pt-PT" sz="1200" b="1" dirty="0" smtClean="0">
              <a:solidFill>
                <a:srgbClr val="094C8D"/>
              </a:solidFill>
            </a:endParaRPr>
          </a:p>
          <a:p>
            <a:pPr>
              <a:buSzTx/>
              <a:buFontTx/>
              <a:buNone/>
              <a:defRPr/>
            </a:pPr>
            <a:endParaRPr lang="pt-PT" sz="1200" dirty="0">
              <a:solidFill>
                <a:srgbClr val="094C8D"/>
              </a:solidFill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500438" y="1857375"/>
            <a:ext cx="2500312" cy="1285875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SzTx/>
              <a:buFontTx/>
              <a:buNone/>
              <a:defRPr/>
            </a:pPr>
            <a:r>
              <a:rPr lang="pt-PT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</a:t>
            </a:r>
            <a:r>
              <a:rPr lang="pt-PT" sz="1600" b="1" dirty="0">
                <a:solidFill>
                  <a:srgbClr val="094C8D"/>
                </a:solidFill>
                <a:latin typeface="+mn-lt"/>
              </a:rPr>
              <a:t>Danos Ambientais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       </a:t>
            </a:r>
            <a:r>
              <a:rPr lang="pt-PT" sz="1600" b="1" dirty="0" smtClean="0">
                <a:solidFill>
                  <a:srgbClr val="094C8D"/>
                </a:solidFill>
                <a:latin typeface="+mn-lt"/>
              </a:rPr>
              <a:t>(</a:t>
            </a:r>
            <a:r>
              <a:rPr lang="pt-PT" sz="1600" b="1" dirty="0">
                <a:solidFill>
                  <a:srgbClr val="094C8D"/>
                </a:solidFill>
                <a:latin typeface="+mn-lt"/>
              </a:rPr>
              <a:t>danos difusos)</a:t>
            </a:r>
            <a:endParaRPr lang="pt-PT" sz="16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143625" y="1857375"/>
            <a:ext cx="2357438" cy="1285875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Property</a:t>
            </a:r>
          </a:p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Perdas e danos </a:t>
            </a:r>
            <a:endParaRPr lang="pt-PT" sz="1600" b="1" dirty="0" smtClean="0">
              <a:solidFill>
                <a:srgbClr val="094C8D"/>
              </a:solidFill>
              <a:latin typeface="+mn-lt"/>
            </a:endParaRPr>
          </a:p>
          <a:p>
            <a:pPr algn="ctr"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  <a:latin typeface="+mn-lt"/>
              </a:rPr>
              <a:t>ao </a:t>
            </a:r>
            <a:r>
              <a:rPr lang="pt-PT" sz="1600" b="1" dirty="0">
                <a:solidFill>
                  <a:srgbClr val="094C8D"/>
                </a:solidFill>
                <a:latin typeface="+mn-lt"/>
              </a:rPr>
              <a:t>próprio </a:t>
            </a:r>
          </a:p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Segurado</a:t>
            </a:r>
            <a:endParaRPr lang="pt-PT" sz="16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26630" name="Line 14"/>
          <p:cNvSpPr>
            <a:spLocks noChangeShapeType="1"/>
          </p:cNvSpPr>
          <p:nvPr/>
        </p:nvSpPr>
        <p:spPr bwMode="auto">
          <a:xfrm>
            <a:off x="1928813" y="3214688"/>
            <a:ext cx="0" cy="1000125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 flipH="1">
            <a:off x="4643438" y="3214688"/>
            <a:ext cx="0" cy="1000125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2" name="Line 14"/>
          <p:cNvSpPr>
            <a:spLocks noChangeShapeType="1"/>
          </p:cNvSpPr>
          <p:nvPr/>
        </p:nvSpPr>
        <p:spPr bwMode="auto">
          <a:xfrm>
            <a:off x="7358063" y="3214688"/>
            <a:ext cx="0" cy="928687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14375" y="4286250"/>
            <a:ext cx="2500313" cy="1714500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3"/>
              </a:buClr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latin typeface="+mn-lt"/>
              </a:rPr>
              <a:t>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Materias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Danos Pessoais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Danos imateriais &gt; 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Lucros Cessantes e 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Morais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286117" y="4286250"/>
            <a:ext cx="2714644" cy="1785938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bg1"/>
              </a:buClr>
              <a:buSzTx/>
              <a:buFont typeface="Wingdings" pitchFamily="2" charset="2"/>
              <a:buChar char="§"/>
              <a:defRPr/>
            </a:pPr>
            <a:r>
              <a:rPr lang="pt-PT" sz="1400" b="1" dirty="0" smtClean="0">
                <a:latin typeface="+mn-lt"/>
              </a:rPr>
              <a:t> </a:t>
            </a:r>
            <a:r>
              <a:rPr lang="pt-PT" sz="1400" b="1" dirty="0" smtClean="0">
                <a:solidFill>
                  <a:schemeClr val="accent3"/>
                </a:solidFill>
                <a:latin typeface="+mn-lt"/>
              </a:rPr>
              <a:t>Danos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ecológicos &gt; </a:t>
            </a:r>
            <a:endParaRPr lang="pt-PT" sz="1400" b="1" dirty="0" smtClean="0">
              <a:solidFill>
                <a:schemeClr val="accent3"/>
              </a:solidFill>
              <a:latin typeface="+mn-lt"/>
            </a:endParaRPr>
          </a:p>
          <a:p>
            <a:pPr algn="ctr">
              <a:buSzTx/>
              <a:buNone/>
              <a:defRPr/>
            </a:pPr>
            <a:r>
              <a:rPr lang="pt-PT" sz="1400" b="1" dirty="0" smtClean="0">
                <a:solidFill>
                  <a:schemeClr val="accent3"/>
                </a:solidFill>
                <a:latin typeface="+mn-lt"/>
              </a:rPr>
              <a:t>materiais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,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perda de </a:t>
            </a:r>
            <a:r>
              <a:rPr lang="pt-PT" sz="1400" b="1" dirty="0" smtClean="0">
                <a:solidFill>
                  <a:schemeClr val="accent3"/>
                </a:solidFill>
                <a:latin typeface="+mn-lt"/>
              </a:rPr>
              <a:t>uso,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 smtClean="0">
                <a:solidFill>
                  <a:schemeClr val="accent3"/>
                </a:solidFill>
                <a:latin typeface="+mn-lt"/>
              </a:rPr>
              <a:t>dano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moral coletivo</a:t>
            </a: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6072199" y="4143380"/>
            <a:ext cx="2714644" cy="2000264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0800000" scaled="1"/>
            <a:tileRect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bg1"/>
              </a:buClr>
              <a:buSzTx/>
              <a:buFont typeface="Wingdings" pitchFamily="2" charset="2"/>
              <a:buChar char="§"/>
              <a:defRPr/>
            </a:pPr>
            <a:r>
              <a:rPr lang="pt-PT" sz="1100" b="1" dirty="0">
                <a:latin typeface="+mn-lt"/>
              </a:rPr>
              <a:t>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Materias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Lucros cessantes durante a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paralização para 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remediação (</a:t>
            </a:r>
            <a:r>
              <a:rPr lang="pt-PT" sz="1400" b="1" dirty="0" smtClean="0">
                <a:solidFill>
                  <a:schemeClr val="accent3"/>
                </a:solidFill>
                <a:latin typeface="+mn-lt"/>
              </a:rPr>
              <a:t>des-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 smtClean="0">
                <a:solidFill>
                  <a:schemeClr val="accent3"/>
                </a:solidFill>
                <a:latin typeface="+mn-lt"/>
              </a:rPr>
              <a:t>contaminação </a:t>
            </a:r>
            <a:endParaRPr lang="pt-PT" sz="1400" b="1" dirty="0">
              <a:solidFill>
                <a:schemeClr val="accent3"/>
              </a:solidFill>
              <a:latin typeface="+mn-lt"/>
            </a:endParaRP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ou limpeza)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2000" dirty="0" smtClean="0">
                <a:solidFill>
                  <a:srgbClr val="094C8D"/>
                </a:solidFill>
                <a:latin typeface="+mn-lt"/>
              </a:rPr>
              <a:t>Seguros para Riscos Ambientais: principais características (cont.)</a:t>
            </a:r>
            <a:endParaRPr lang="pt-BR" sz="2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484784"/>
            <a:ext cx="7776864" cy="4752528"/>
          </a:xfrm>
        </p:spPr>
        <p:txBody>
          <a:bodyPr/>
          <a:lstStyle/>
          <a:p>
            <a:pPr>
              <a:buNone/>
            </a:pPr>
            <a:r>
              <a:rPr lang="pt-BR" b="1" dirty="0" smtClean="0">
                <a:solidFill>
                  <a:srgbClr val="094C8D"/>
                </a:solidFill>
              </a:rPr>
              <a:t>					</a:t>
            </a:r>
            <a:r>
              <a:rPr lang="pt-BR" sz="1800" b="1" dirty="0" smtClean="0">
                <a:solidFill>
                  <a:srgbClr val="094C8D"/>
                </a:solidFill>
              </a:rPr>
              <a:t>Modalidades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b="1" dirty="0" smtClean="0"/>
              <a:t>Riscos Industriais – Operacional e Transportes de bens </a:t>
            </a:r>
            <a:r>
              <a:rPr lang="pt-BR" sz="1600" dirty="0" smtClean="0"/>
              <a:t>(Produtos – especial)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b="1" dirty="0" smtClean="0"/>
              <a:t>Riscos do Empreiteiro e Prestadores de Serviços </a:t>
            </a:r>
            <a:r>
              <a:rPr lang="pt-BR" sz="1600" dirty="0" smtClean="0"/>
              <a:t>(construtoras, demolidoras, instalações e montagens, pavimentadoras, removedoras de produtos contaminantes, etc.) – (</a:t>
            </a:r>
            <a:r>
              <a:rPr lang="pt-BR" sz="1600" dirty="0" err="1" smtClean="0"/>
              <a:t>Contractors</a:t>
            </a:r>
            <a:r>
              <a:rPr lang="pt-BR" sz="1600" dirty="0" smtClean="0"/>
              <a:t>’ </a:t>
            </a:r>
            <a:r>
              <a:rPr lang="pt-BR" sz="1600" dirty="0" err="1" smtClean="0"/>
              <a:t>Pollution</a:t>
            </a:r>
            <a:r>
              <a:rPr lang="pt-BR" sz="1600" dirty="0" smtClean="0"/>
              <a:t> </a:t>
            </a:r>
            <a:r>
              <a:rPr lang="pt-BR" sz="1600" dirty="0" err="1" smtClean="0"/>
              <a:t>Liability</a:t>
            </a:r>
            <a:r>
              <a:rPr lang="pt-BR" sz="1600" dirty="0" smtClean="0"/>
              <a:t>)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b="1" dirty="0" smtClean="0"/>
              <a:t>Riscos pela existência de Tanques</a:t>
            </a:r>
            <a:r>
              <a:rPr lang="pt-BR" sz="1600" dirty="0" smtClean="0"/>
              <a:t> (hospitais, postos de abastecimento, escolas, etc.) </a:t>
            </a:r>
            <a:r>
              <a:rPr lang="pt-BR" sz="1600" b="1" dirty="0" smtClean="0">
                <a:solidFill>
                  <a:srgbClr val="094C8D"/>
                </a:solidFill>
              </a:rPr>
              <a:t>&gt;&gt;&gt;</a:t>
            </a:r>
            <a:r>
              <a:rPr lang="pt-BR" sz="1600" dirty="0" smtClean="0"/>
              <a:t> [relação dos </a:t>
            </a:r>
            <a:r>
              <a:rPr lang="pt-BR" sz="1600" b="1" dirty="0" smtClean="0"/>
              <a:t>Postos de Sistemas Retalhistas de Combustíveis  </a:t>
            </a:r>
            <a:r>
              <a:rPr lang="pt-BR" sz="1600" dirty="0" smtClean="0"/>
              <a:t>com licenciamento ambiental pela </a:t>
            </a:r>
            <a:r>
              <a:rPr lang="pt-BR" sz="1600" b="1" dirty="0" err="1" smtClean="0"/>
              <a:t>Cetesb</a:t>
            </a:r>
            <a:r>
              <a:rPr lang="pt-BR" sz="1600" dirty="0" smtClean="0"/>
              <a:t>, nos termos na </a:t>
            </a:r>
            <a:r>
              <a:rPr lang="pt-BR" sz="1600" b="1" dirty="0" smtClean="0"/>
              <a:t>Resolução CONAMA 273/2000]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 smtClean="0"/>
              <a:t>Riscos de </a:t>
            </a:r>
            <a:r>
              <a:rPr lang="pt-BR" sz="1600" b="1" dirty="0" smtClean="0"/>
              <a:t>Instituições Financeiras </a:t>
            </a:r>
            <a:r>
              <a:rPr lang="pt-BR" sz="1600" dirty="0" smtClean="0"/>
              <a:t>(colateral)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b="1" dirty="0" smtClean="0"/>
              <a:t>Riscos Profissionais </a:t>
            </a:r>
            <a:r>
              <a:rPr lang="pt-BR" sz="1600" dirty="0" smtClean="0"/>
              <a:t>de empresas especializadas (consultores ambientais, certificadoras, engenharia de projetos, reguladoras de sinistros ambientais, laboratórios, etc.) – (Professional </a:t>
            </a:r>
            <a:r>
              <a:rPr lang="pt-BR" sz="1600" dirty="0" err="1" smtClean="0"/>
              <a:t>Consultants</a:t>
            </a:r>
            <a:r>
              <a:rPr lang="pt-BR" sz="1600" dirty="0" smtClean="0"/>
              <a:t>’ </a:t>
            </a:r>
            <a:r>
              <a:rPr lang="pt-BR" sz="1600" dirty="0" err="1" smtClean="0"/>
              <a:t>Liability</a:t>
            </a:r>
            <a:r>
              <a:rPr lang="pt-BR" sz="1600" dirty="0" smtClean="0"/>
              <a:t>)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 smtClean="0"/>
              <a:t>Riscos para </a:t>
            </a:r>
            <a:r>
              <a:rPr lang="pt-BR" sz="1600" b="1" dirty="0" smtClean="0"/>
              <a:t>empresas incorporadoras imobiliárias </a:t>
            </a:r>
            <a:r>
              <a:rPr lang="pt-BR" sz="1600" dirty="0" smtClean="0"/>
              <a:t>(Real </a:t>
            </a:r>
            <a:r>
              <a:rPr lang="pt-BR" sz="1600" dirty="0" err="1" smtClean="0"/>
              <a:t>Estate</a:t>
            </a:r>
            <a:r>
              <a:rPr lang="pt-BR" sz="1600" dirty="0" smtClean="0"/>
              <a:t> </a:t>
            </a:r>
            <a:r>
              <a:rPr lang="pt-BR" sz="1600" dirty="0" err="1" smtClean="0"/>
              <a:t>Environmental</a:t>
            </a:r>
            <a:r>
              <a:rPr lang="pt-BR" sz="1600" dirty="0" smtClean="0"/>
              <a:t> </a:t>
            </a:r>
            <a:r>
              <a:rPr lang="pt-BR" sz="1600" dirty="0" err="1" smtClean="0"/>
              <a:t>Liability</a:t>
            </a:r>
            <a:r>
              <a:rPr lang="pt-BR" sz="1600" dirty="0" smtClean="0"/>
              <a:t>) </a:t>
            </a:r>
            <a:endParaRPr lang="pt-BR" sz="1600" b="1" dirty="0" smtClean="0"/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b="1" i="1" dirty="0" err="1" smtClean="0"/>
              <a:t>Stop</a:t>
            </a:r>
            <a:r>
              <a:rPr lang="pt-BR" sz="1600" b="1" i="1" dirty="0" smtClean="0"/>
              <a:t> </a:t>
            </a:r>
            <a:r>
              <a:rPr lang="pt-BR" sz="1600" b="1" i="1" dirty="0" err="1" smtClean="0"/>
              <a:t>Loss</a:t>
            </a:r>
            <a:r>
              <a:rPr lang="pt-BR" sz="1600" b="1" i="1" dirty="0" smtClean="0"/>
              <a:t> </a:t>
            </a:r>
            <a:r>
              <a:rPr lang="pt-BR" sz="1600" b="1" i="1" dirty="0" err="1" smtClean="0"/>
              <a:t>remediations</a:t>
            </a:r>
            <a:r>
              <a:rPr lang="pt-BR" sz="1600" b="1" i="1" dirty="0" smtClean="0"/>
              <a:t> </a:t>
            </a:r>
            <a:r>
              <a:rPr lang="pt-BR" sz="1600" dirty="0" smtClean="0"/>
              <a:t>(para limpezas de locais já contaminados</a:t>
            </a:r>
            <a:r>
              <a:rPr lang="pt-BR" sz="1800" dirty="0" smtClean="0"/>
              <a:t>)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 spd="med">
    <p:pull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PT" sz="2000" dirty="0" smtClean="0">
                <a:solidFill>
                  <a:srgbClr val="094C8D"/>
                </a:solidFill>
                <a:latin typeface="Arial" charset="0"/>
              </a:rPr>
              <a:t>Seguros para Riscos Ambientais: principais características (cont.)</a:t>
            </a:r>
            <a:endParaRPr lang="pt-BR" sz="2000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628800"/>
            <a:ext cx="7529540" cy="4536504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pt-PT" sz="1800" b="1" dirty="0" smtClean="0">
                <a:solidFill>
                  <a:srgbClr val="094C8D"/>
                </a:solidFill>
              </a:rPr>
              <a:t>Situações especiais de coberturas - (podem diferenciar de Seguradora para Seguradora):</a:t>
            </a:r>
          </a:p>
          <a:p>
            <a:pPr marL="400050" indent="-400050" algn="just" eaLnBrk="1" hangingPunct="1">
              <a:buClr>
                <a:srgbClr val="094C8D"/>
              </a:buClr>
              <a:buSzPct val="100000"/>
              <a:buFont typeface="+mj-lt"/>
              <a:buAutoNum type="romanLcPeriod"/>
              <a:defRPr/>
            </a:pPr>
            <a:r>
              <a:rPr lang="pt-PT" sz="1800" b="1" dirty="0" smtClean="0">
                <a:solidFill>
                  <a:schemeClr val="accent4"/>
                </a:solidFill>
              </a:rPr>
              <a:t>Riscos de </a:t>
            </a:r>
            <a:r>
              <a:rPr lang="pt-PT" sz="1800" b="1" dirty="0" smtClean="0"/>
              <a:t>transportes </a:t>
            </a:r>
            <a:r>
              <a:rPr lang="pt-PT" sz="1800" dirty="0" smtClean="0"/>
              <a:t>(com controle e sem controle do segurado); </a:t>
            </a:r>
          </a:p>
          <a:p>
            <a:pPr marL="400050" indent="-400050" algn="just" eaLnBrk="1" hangingPunct="1">
              <a:buClr>
                <a:srgbClr val="094C8D"/>
              </a:buClr>
              <a:buSzPct val="100000"/>
              <a:buFont typeface="+mj-lt"/>
              <a:buAutoNum type="romanLcPeriod"/>
              <a:defRPr/>
            </a:pPr>
            <a:r>
              <a:rPr lang="pt-PT" sz="1800" b="1" dirty="0" smtClean="0"/>
              <a:t>responsabilidade civil de produtos </a:t>
            </a:r>
            <a:r>
              <a:rPr lang="pt-PT" sz="1800" dirty="0" smtClean="0"/>
              <a:t>(pela fabricação e distribuição); </a:t>
            </a:r>
          </a:p>
          <a:p>
            <a:pPr marL="400050" indent="-400050" algn="just" eaLnBrk="1" hangingPunct="1">
              <a:buClr>
                <a:srgbClr val="094C8D"/>
              </a:buClr>
              <a:buSzPct val="101000"/>
              <a:buFont typeface="+mj-lt"/>
              <a:buAutoNum type="romanLcPeriod"/>
              <a:defRPr/>
            </a:pPr>
            <a:r>
              <a:rPr lang="pt-PT" sz="1800" b="1" dirty="0" smtClean="0"/>
              <a:t>poluição transfronteiriça</a:t>
            </a:r>
            <a:r>
              <a:rPr lang="pt-PT" sz="1800" dirty="0" smtClean="0"/>
              <a:t>; </a:t>
            </a:r>
          </a:p>
          <a:p>
            <a:pPr marL="400050" indent="-400050" algn="just" eaLnBrk="1" hangingPunct="1">
              <a:buClr>
                <a:srgbClr val="094C8D"/>
              </a:buClr>
              <a:buSzPct val="101000"/>
              <a:buFont typeface="+mj-lt"/>
              <a:buAutoNum type="romanLcPeriod"/>
              <a:defRPr/>
            </a:pPr>
            <a:r>
              <a:rPr lang="pt-PT" sz="1800" b="1" dirty="0" smtClean="0">
                <a:solidFill>
                  <a:schemeClr val="accent4"/>
                </a:solidFill>
              </a:rPr>
              <a:t>ri</a:t>
            </a:r>
            <a:r>
              <a:rPr lang="pt-PT" sz="1800" b="1" dirty="0" smtClean="0"/>
              <a:t>sco de desenvolvimento</a:t>
            </a:r>
            <a:r>
              <a:rPr lang="pt-PT" sz="1800" dirty="0" smtClean="0"/>
              <a:t>; </a:t>
            </a:r>
          </a:p>
          <a:p>
            <a:pPr marL="400050" indent="-400050" algn="just" eaLnBrk="1" hangingPunct="1">
              <a:buClr>
                <a:srgbClr val="094C8D"/>
              </a:buClr>
              <a:buSzPct val="101000"/>
              <a:buFont typeface="+mj-lt"/>
              <a:buAutoNum type="romanLcPeriod"/>
              <a:defRPr/>
            </a:pPr>
            <a:r>
              <a:rPr lang="pt-PT" sz="1800" b="1" dirty="0" smtClean="0"/>
              <a:t>risco da modificação da legislação</a:t>
            </a:r>
            <a:r>
              <a:rPr lang="pt-PT" sz="1800" dirty="0" smtClean="0"/>
              <a:t>; </a:t>
            </a:r>
          </a:p>
          <a:p>
            <a:pPr marL="400050" indent="-400050" algn="just" eaLnBrk="1" hangingPunct="1">
              <a:buClr>
                <a:srgbClr val="094C8D"/>
              </a:buClr>
              <a:buSzPct val="101000"/>
              <a:buFont typeface="+mj-lt"/>
              <a:buAutoNum type="romanLcPeriod"/>
              <a:defRPr/>
            </a:pPr>
            <a:r>
              <a:rPr lang="pt-PT" sz="1800" b="1" dirty="0" smtClean="0">
                <a:solidFill>
                  <a:schemeClr val="accent4"/>
                </a:solidFill>
              </a:rPr>
              <a:t>d</a:t>
            </a:r>
            <a:r>
              <a:rPr lang="pt-PT" sz="1800" b="1" dirty="0" smtClean="0"/>
              <a:t>anos morais</a:t>
            </a:r>
            <a:r>
              <a:rPr lang="pt-PT" sz="1800" dirty="0" smtClean="0"/>
              <a:t> – individual e coletivo; </a:t>
            </a:r>
          </a:p>
          <a:p>
            <a:pPr marL="400050" indent="-400050" algn="just" eaLnBrk="1" hangingPunct="1">
              <a:buClr>
                <a:srgbClr val="094C8D"/>
              </a:buClr>
              <a:buSzPct val="101000"/>
              <a:buFont typeface="+mj-lt"/>
              <a:buAutoNum type="romanLcPeriod"/>
              <a:defRPr/>
            </a:pPr>
            <a:r>
              <a:rPr lang="pt-PT" sz="1800" b="1" dirty="0" smtClean="0"/>
              <a:t>perdas financeiras sofridas pelo próprio segurado </a:t>
            </a:r>
            <a:r>
              <a:rPr lang="pt-PT" sz="1800" dirty="0" smtClean="0"/>
              <a:t>em razão da paralisação de suas operações para reparação do local afetado; </a:t>
            </a:r>
          </a:p>
          <a:p>
            <a:pPr marL="400050" indent="-400050" algn="just" eaLnBrk="1" hangingPunct="1">
              <a:buClr>
                <a:srgbClr val="094C8D"/>
              </a:buClr>
              <a:buSzPct val="101000"/>
              <a:buFont typeface="+mj-lt"/>
              <a:buAutoNum type="romanLcPeriod"/>
              <a:defRPr/>
            </a:pPr>
            <a:r>
              <a:rPr lang="pt-PT" sz="1800" b="1" dirty="0" smtClean="0"/>
              <a:t>tanques </a:t>
            </a:r>
            <a:r>
              <a:rPr lang="pt-PT" sz="1800" dirty="0" smtClean="0"/>
              <a:t>conhecidos e tanques desconhecidos do segurado; </a:t>
            </a:r>
          </a:p>
          <a:p>
            <a:pPr marL="400050" indent="-400050" algn="just" eaLnBrk="1" hangingPunct="1">
              <a:buClr>
                <a:srgbClr val="094C8D"/>
              </a:buClr>
              <a:buSzPct val="101000"/>
              <a:buFont typeface="+mj-lt"/>
              <a:buAutoNum type="romanLcPeriod"/>
              <a:defRPr/>
            </a:pPr>
            <a:r>
              <a:rPr lang="pt-PT" sz="1800" b="1" dirty="0" smtClean="0"/>
              <a:t>responsabilidade póstuma </a:t>
            </a:r>
            <a:r>
              <a:rPr lang="pt-PT" sz="1800" dirty="0" smtClean="0"/>
              <a:t>do segurado (locais que já foram por ele ocupados); etc. </a:t>
            </a:r>
          </a:p>
          <a:p>
            <a:pPr algn="just" eaLnBrk="1" hangingPunct="1">
              <a:buNone/>
              <a:defRPr/>
            </a:pPr>
            <a:r>
              <a:rPr lang="pt-PT" sz="1800" b="1" dirty="0" smtClean="0">
                <a:solidFill>
                  <a:srgbClr val="094C8D"/>
                </a:solidFill>
              </a:rPr>
              <a:t>			</a:t>
            </a:r>
          </a:p>
          <a:p>
            <a:pPr eaLnBrk="1" hangingPunct="1">
              <a:buFontTx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ransition spd="med">
    <p:pull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2000" dirty="0" smtClean="0">
                <a:solidFill>
                  <a:srgbClr val="094C8D"/>
                </a:solidFill>
                <a:latin typeface="+mn-lt"/>
              </a:rPr>
              <a:t>Seguros para Riscos Ambientais: </a:t>
            </a:r>
            <a:r>
              <a:rPr lang="pt-PT" sz="2000" i="1" dirty="0" smtClean="0">
                <a:solidFill>
                  <a:srgbClr val="094C8D"/>
                </a:solidFill>
                <a:latin typeface="+mn-lt"/>
              </a:rPr>
              <a:t>situações de riscos especiais</a:t>
            </a:r>
            <a:endParaRPr lang="pt-BR" sz="2000" i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 </a:t>
            </a:r>
            <a:r>
              <a:rPr lang="pt-BR" b="1" dirty="0" smtClean="0"/>
              <a:t>campos eletromagnéticos </a:t>
            </a:r>
            <a:r>
              <a:rPr lang="pt-BR" b="1" dirty="0" smtClean="0">
                <a:solidFill>
                  <a:srgbClr val="094C8D"/>
                </a:solidFill>
              </a:rPr>
              <a:t>&gt;&gt;&gt;</a:t>
            </a:r>
          </a:p>
          <a:p>
            <a:pPr algn="just"/>
            <a:r>
              <a:rPr lang="pt-BR" dirty="0" smtClean="0"/>
              <a:t> </a:t>
            </a:r>
            <a:r>
              <a:rPr lang="pt-BR" b="1" dirty="0" smtClean="0"/>
              <a:t>contaminação genética promovida pelos </a:t>
            </a:r>
            <a:r>
              <a:rPr lang="pt-BR" b="1" i="1" dirty="0" err="1" smtClean="0"/>
              <a:t>ogm’s</a:t>
            </a:r>
            <a:r>
              <a:rPr lang="pt-BR" b="1" dirty="0" smtClean="0"/>
              <a:t>: </a:t>
            </a:r>
            <a:r>
              <a:rPr lang="pt-BR" dirty="0" smtClean="0"/>
              <a:t>polinização cruzada e contaminação mecânica </a:t>
            </a:r>
            <a:r>
              <a:rPr lang="pt-BR" b="1" dirty="0" smtClean="0">
                <a:solidFill>
                  <a:srgbClr val="094C8D"/>
                </a:solidFill>
              </a:rPr>
              <a:t>&gt;&gt;&gt; </a:t>
            </a:r>
          </a:p>
          <a:p>
            <a:pPr algn="just"/>
            <a:r>
              <a:rPr lang="pt-BR" dirty="0" smtClean="0"/>
              <a:t> </a:t>
            </a:r>
            <a:r>
              <a:rPr lang="pt-BR" b="1" dirty="0" smtClean="0"/>
              <a:t>herbicidas</a:t>
            </a:r>
          </a:p>
          <a:p>
            <a:pPr algn="just"/>
            <a:r>
              <a:rPr lang="pt-BR" dirty="0" smtClean="0"/>
              <a:t> </a:t>
            </a:r>
            <a:r>
              <a:rPr lang="pt-BR" b="1" dirty="0" smtClean="0"/>
              <a:t>responsabilidade civil pós-consumo (LPNRS)</a:t>
            </a:r>
          </a:p>
          <a:p>
            <a:pPr algn="just"/>
            <a:r>
              <a:rPr lang="pt-BR" dirty="0" smtClean="0"/>
              <a:t> </a:t>
            </a:r>
            <a:r>
              <a:rPr lang="pt-BR" b="1" dirty="0" smtClean="0"/>
              <a:t>passivos ambientais</a:t>
            </a:r>
          </a:p>
          <a:p>
            <a:pPr algn="just"/>
            <a:r>
              <a:rPr lang="pt-BR" dirty="0" smtClean="0"/>
              <a:t> </a:t>
            </a:r>
            <a:r>
              <a:rPr lang="pt-BR" b="1" dirty="0" smtClean="0"/>
              <a:t>doenças profissionais</a:t>
            </a:r>
            <a:endParaRPr lang="pt-BR" b="1" dirty="0"/>
          </a:p>
        </p:txBody>
      </p:sp>
    </p:spTree>
  </p:cSld>
  <p:clrMapOvr>
    <a:masterClrMapping/>
  </p:clrMapOvr>
  <p:transition spd="med">
    <p:pull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414338"/>
            <a:ext cx="7245350" cy="942960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Principais exclusões de coberturas nos Clausulados dos Programas de Seguros Ambientais (variam de acordo com a Seguradora)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8662" y="1643050"/>
            <a:ext cx="7643866" cy="4357717"/>
          </a:xfrm>
        </p:spPr>
        <p:txBody>
          <a:bodyPr/>
          <a:lstStyle/>
          <a:p>
            <a:r>
              <a:rPr lang="pt-BR" dirty="0" smtClean="0"/>
              <a:t> p</a:t>
            </a:r>
            <a:r>
              <a:rPr lang="pt-BR" sz="1800" dirty="0" smtClean="0"/>
              <a:t>restação de serviços fora dos locais ocupados pelo segurado</a:t>
            </a:r>
          </a:p>
          <a:p>
            <a:r>
              <a:rPr lang="pt-BR" sz="1800" dirty="0" smtClean="0">
                <a:solidFill>
                  <a:srgbClr val="094C8D"/>
                </a:solidFill>
              </a:rPr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amianto</a:t>
            </a:r>
          </a:p>
          <a:p>
            <a:r>
              <a:rPr lang="pt-BR" sz="1800" dirty="0" smtClean="0"/>
              <a:t> ação ou omissão deliberada do segurado – dolo</a:t>
            </a:r>
          </a:p>
          <a:p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responsabilidade do empregador</a:t>
            </a:r>
          </a:p>
          <a:p>
            <a:r>
              <a:rPr lang="pt-BR" sz="1800" dirty="0" smtClean="0"/>
              <a:t> organismos geneticamente modificados – </a:t>
            </a:r>
            <a:r>
              <a:rPr lang="pt-BR" sz="1800" i="1" dirty="0" err="1" smtClean="0"/>
              <a:t>ogm</a:t>
            </a:r>
            <a:endParaRPr lang="pt-BR" sz="1800" i="1" dirty="0" smtClean="0"/>
          </a:p>
          <a:p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manutenção dos imóveis e instalações</a:t>
            </a:r>
          </a:p>
          <a:p>
            <a:r>
              <a:rPr lang="pt-BR" sz="1800" dirty="0" smtClean="0"/>
              <a:t> uso de veículos rodoviários, embarcações e aeronaves</a:t>
            </a:r>
          </a:p>
          <a:p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operações </a:t>
            </a:r>
            <a:r>
              <a:rPr lang="pt-BR" sz="1800" b="1" i="1" dirty="0" err="1" smtClean="0">
                <a:solidFill>
                  <a:srgbClr val="094C8D"/>
                </a:solidFill>
              </a:rPr>
              <a:t>offshore</a:t>
            </a:r>
            <a:endParaRPr lang="pt-BR" sz="1800" b="1" i="1" dirty="0" smtClean="0">
              <a:solidFill>
                <a:srgbClr val="094C8D"/>
              </a:solidFill>
            </a:endParaRPr>
          </a:p>
          <a:p>
            <a:r>
              <a:rPr lang="pt-BR" sz="1800" dirty="0" smtClean="0"/>
              <a:t> multas de qualquer natureza impostas ao segurado</a:t>
            </a:r>
          </a:p>
          <a:p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dano ambiental preexistente (alcance)</a:t>
            </a:r>
          </a:p>
          <a:p>
            <a:r>
              <a:rPr lang="pt-BR" sz="1800" dirty="0" smtClean="0"/>
              <a:t> riscos nucleares</a:t>
            </a:r>
          </a:p>
          <a:p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guerra e terrorismo</a:t>
            </a:r>
          </a:p>
          <a:p>
            <a:r>
              <a:rPr lang="pt-BR" sz="1800" dirty="0" smtClean="0"/>
              <a:t>segurado contra segurado</a:t>
            </a:r>
          </a:p>
          <a:p>
            <a:endParaRPr lang="pt-BR" sz="1800" dirty="0" smtClean="0"/>
          </a:p>
          <a:p>
            <a:r>
              <a:rPr lang="pt-BR" sz="1800" dirty="0" smtClean="0"/>
              <a:t> </a:t>
            </a:r>
          </a:p>
          <a:p>
            <a:endParaRPr lang="pt-BR" sz="1800" dirty="0" smtClean="0"/>
          </a:p>
          <a:p>
            <a:endParaRPr lang="pt-BR" sz="1800" dirty="0" smtClean="0"/>
          </a:p>
          <a:p>
            <a:endParaRPr lang="pt-B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Lesão de direitos difusos ou outros </a:t>
            </a:r>
            <a:r>
              <a:rPr lang="pt-BR" sz="2000" dirty="0" smtClean="0">
                <a:solidFill>
                  <a:srgbClr val="094C8D"/>
                </a:solidFill>
                <a:latin typeface="+mn-lt"/>
                <a:cs typeface="Arial" pitchFamily="34" charset="0"/>
              </a:rPr>
              <a:t>interess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es</a:t>
            </a:r>
            <a:endParaRPr lang="pt-BR" sz="2000" dirty="0">
              <a:latin typeface="+mn-lt"/>
            </a:endParaRPr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1"/>
          </p:nvPr>
        </p:nvSpPr>
        <p:spPr>
          <a:xfrm>
            <a:off x="611188" y="1557338"/>
            <a:ext cx="7993062" cy="4608512"/>
          </a:xfrm>
        </p:spPr>
        <p:txBody>
          <a:bodyPr/>
          <a:lstStyle/>
          <a:p>
            <a:pPr algn="just"/>
            <a:r>
              <a:rPr lang="pt-BR" sz="1600" smtClean="0"/>
              <a:t>Difusos e Coletivos </a:t>
            </a:r>
            <a:r>
              <a:rPr lang="pt-BR" sz="1600" b="1" smtClean="0">
                <a:solidFill>
                  <a:srgbClr val="094C8D"/>
                </a:solidFill>
              </a:rPr>
              <a:t>≠</a:t>
            </a:r>
            <a:r>
              <a:rPr lang="pt-BR" sz="1600" smtClean="0"/>
              <a:t> </a:t>
            </a:r>
            <a:r>
              <a:rPr lang="pt-BR" sz="1600" i="1" smtClean="0"/>
              <a:t>determinalidade</a:t>
            </a:r>
            <a:r>
              <a:rPr lang="pt-BR" sz="1600" smtClean="0"/>
              <a:t> dos titulares dos interesses. Nos </a:t>
            </a:r>
            <a:r>
              <a:rPr lang="pt-BR" sz="1600" b="1" smtClean="0"/>
              <a:t>Difusos</a:t>
            </a:r>
            <a:r>
              <a:rPr lang="pt-BR" sz="1600" smtClean="0"/>
              <a:t> eles são </a:t>
            </a:r>
            <a:r>
              <a:rPr lang="pt-BR" sz="1600" b="1" smtClean="0">
                <a:solidFill>
                  <a:srgbClr val="094C8D"/>
                </a:solidFill>
              </a:rPr>
              <a:t>indeterminados e o objeto indivisível</a:t>
            </a:r>
            <a:r>
              <a:rPr lang="pt-BR" sz="1600" smtClean="0"/>
              <a:t>; nos </a:t>
            </a:r>
            <a:r>
              <a:rPr lang="pt-BR" sz="1600" b="1" smtClean="0"/>
              <a:t>Coletivos </a:t>
            </a:r>
            <a:r>
              <a:rPr lang="pt-BR" sz="1600" b="1" smtClean="0">
                <a:solidFill>
                  <a:srgbClr val="094C8D"/>
                </a:solidFill>
              </a:rPr>
              <a:t>determináveis e o objeto também indivisível.</a:t>
            </a:r>
          </a:p>
          <a:p>
            <a:pPr algn="just"/>
            <a:r>
              <a:rPr lang="pt-BR" sz="1600" smtClean="0"/>
              <a:t>O </a:t>
            </a:r>
            <a:r>
              <a:rPr lang="pt-BR" sz="1600" b="1" smtClean="0">
                <a:solidFill>
                  <a:srgbClr val="094C8D"/>
                </a:solidFill>
              </a:rPr>
              <a:t>Difuso</a:t>
            </a:r>
            <a:r>
              <a:rPr lang="pt-BR" sz="1600" smtClean="0"/>
              <a:t> </a:t>
            </a:r>
            <a:r>
              <a:rPr lang="pt-BR" sz="1600" b="1" smtClean="0">
                <a:solidFill>
                  <a:srgbClr val="094C8D"/>
                </a:solidFill>
              </a:rPr>
              <a:t>é heterogêneo</a:t>
            </a:r>
            <a:r>
              <a:rPr lang="pt-BR" sz="1600" smtClean="0"/>
              <a:t>, fluído, e plural, sem exclusividade de fruição, unidos apenas por uma </a:t>
            </a:r>
            <a:r>
              <a:rPr lang="pt-BR" sz="1600" b="1" i="1" smtClean="0">
                <a:solidFill>
                  <a:srgbClr val="094C8D"/>
                </a:solidFill>
              </a:rPr>
              <a:t>circunstância de fato</a:t>
            </a:r>
            <a:r>
              <a:rPr lang="pt-BR" sz="1600" smtClean="0"/>
              <a:t> </a:t>
            </a:r>
            <a:r>
              <a:rPr lang="pt-BR" sz="1600" b="1" smtClean="0"/>
              <a:t>&gt;&gt;</a:t>
            </a:r>
            <a:r>
              <a:rPr lang="pt-BR" sz="1600" smtClean="0"/>
              <a:t> </a:t>
            </a:r>
            <a:r>
              <a:rPr lang="pt-BR" sz="1600" b="1" smtClean="0"/>
              <a:t>consumidores de um produto </a:t>
            </a:r>
            <a:r>
              <a:rPr lang="pt-BR" sz="1600" b="1" smtClean="0">
                <a:solidFill>
                  <a:srgbClr val="094C8D"/>
                </a:solidFill>
              </a:rPr>
              <a:t>(vide jurisprudência)</a:t>
            </a:r>
            <a:r>
              <a:rPr lang="pt-BR" sz="1600" b="1" smtClean="0"/>
              <a:t>, poluição ambiental, habitantes de uma região geográfica, telespectadores de um programa de TV, pessoas expostos a uma mesma publicidade enganosa ou a uma mesma prestação de serviço.</a:t>
            </a:r>
            <a:r>
              <a:rPr lang="pt-BR" sz="1600" smtClean="0"/>
              <a:t> O </a:t>
            </a:r>
            <a:r>
              <a:rPr lang="pt-BR" sz="1600" b="1" smtClean="0">
                <a:solidFill>
                  <a:srgbClr val="094C8D"/>
                </a:solidFill>
              </a:rPr>
              <a:t>Coletivo</a:t>
            </a:r>
            <a:r>
              <a:rPr lang="pt-BR" sz="1600" smtClean="0"/>
              <a:t> é egoístico, pois que atende a uma determinada coletividade, com interesses </a:t>
            </a:r>
            <a:r>
              <a:rPr lang="pt-BR" sz="1600" b="1" smtClean="0">
                <a:solidFill>
                  <a:srgbClr val="094C8D"/>
                </a:solidFill>
              </a:rPr>
              <a:t>homogêneos</a:t>
            </a:r>
            <a:r>
              <a:rPr lang="pt-BR" sz="1600" smtClean="0"/>
              <a:t> </a:t>
            </a:r>
            <a:r>
              <a:rPr lang="pt-BR" sz="1600" b="1" smtClean="0"/>
              <a:t>&gt;&gt; condomínios, sindicato, segurados, escola, segurança no transporte público.</a:t>
            </a:r>
          </a:p>
          <a:p>
            <a:pPr algn="just"/>
            <a:r>
              <a:rPr lang="pt-BR" sz="1600" b="1" smtClean="0">
                <a:solidFill>
                  <a:srgbClr val="094C8D"/>
                </a:solidFill>
              </a:rPr>
              <a:t>Direitos Individuais Homogêneos </a:t>
            </a:r>
            <a:r>
              <a:rPr lang="pt-BR" sz="1600" smtClean="0"/>
              <a:t>– são acidentalmente coletivos. Relevância social de certas questões individualizadas tornando viável a formação do litisconsórcio processual (uma ficção jurídica). </a:t>
            </a:r>
            <a:r>
              <a:rPr lang="pt-BR" sz="1600" b="1" smtClean="0">
                <a:solidFill>
                  <a:srgbClr val="094C8D"/>
                </a:solidFill>
              </a:rPr>
              <a:t>Objeto divisível</a:t>
            </a:r>
            <a:r>
              <a:rPr lang="pt-BR" sz="1600" smtClean="0"/>
              <a:t>. Pode não existir relação jurídica-base, a qual nasce a partir da lesão ou ameaça </a:t>
            </a:r>
            <a:r>
              <a:rPr lang="pt-BR" sz="1600" b="1" smtClean="0"/>
              <a:t>&gt;&gt; queda de aviões, naufrágios de barcos</a:t>
            </a:r>
            <a:r>
              <a:rPr lang="pt-BR" sz="1600" smtClean="0"/>
              <a:t>.  </a:t>
            </a:r>
            <a:r>
              <a:rPr lang="pt-BR" sz="1800" smtClean="0"/>
              <a:t>			</a:t>
            </a:r>
            <a:r>
              <a:rPr lang="pt-BR" sz="1400" smtClean="0"/>
              <a:t>[</a:t>
            </a:r>
            <a:r>
              <a:rPr lang="pt-BR" sz="1400" i="1" smtClean="0"/>
              <a:t>in</a:t>
            </a:r>
            <a:r>
              <a:rPr lang="pt-BR" sz="1400" smtClean="0"/>
              <a:t> Marcelo Abelha Rodrigues. </a:t>
            </a:r>
            <a:r>
              <a:rPr lang="pt-BR" sz="1400" b="1" i="1" smtClean="0">
                <a:solidFill>
                  <a:srgbClr val="094C8D"/>
                </a:solidFill>
              </a:rPr>
              <a:t>Elementos de Direito Ambiental</a:t>
            </a:r>
            <a:r>
              <a:rPr lang="pt-BR" sz="1400" smtClean="0"/>
              <a:t>. 2ª ed. São Paulo: RT, 2005 e Rizzato Nunes. </a:t>
            </a:r>
            <a:r>
              <a:rPr lang="pt-BR" sz="1400" b="1" i="1" smtClean="0">
                <a:solidFill>
                  <a:srgbClr val="094C8D"/>
                </a:solidFill>
              </a:rPr>
              <a:t>Comentários ao Código de Defesa do Consumidor.</a:t>
            </a:r>
            <a:r>
              <a:rPr lang="pt-BR" sz="1400" smtClean="0"/>
              <a:t> 2ª ed. São Paulo: Saraiva, 2005]</a:t>
            </a:r>
          </a:p>
        </p:txBody>
      </p:sp>
    </p:spTree>
  </p:cSld>
  <p:clrMapOvr>
    <a:masterClrMapping/>
  </p:clrMapOvr>
  <p:transition spd="med">
    <p:pull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57188"/>
            <a:ext cx="8001000" cy="85725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b="0" dirty="0" smtClean="0">
                <a:solidFill>
                  <a:schemeClr val="tx1"/>
                </a:solidFill>
              </a:rPr>
              <a:t/>
            </a:r>
            <a:br>
              <a:rPr lang="pt-BR" b="0" dirty="0" smtClean="0">
                <a:solidFill>
                  <a:schemeClr val="tx1"/>
                </a:solidFill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Seguro de Garantia para o TAC</a:t>
            </a:r>
            <a:endParaRPr lang="en-US" sz="2000" dirty="0" smtClean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4" y="1556792"/>
            <a:ext cx="7883723" cy="4608511"/>
          </a:xfrm>
        </p:spPr>
        <p:txBody>
          <a:bodyPr/>
          <a:lstStyle/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Seguro Garantia para o TAC – Termo de Ajuste de Conduta -  </a:t>
            </a:r>
            <a:r>
              <a:rPr lang="pt-BR" sz="1800" dirty="0" smtClean="0">
                <a:solidFill>
                  <a:schemeClr val="accent4"/>
                </a:solidFill>
              </a:rPr>
              <a:t>[</a:t>
            </a:r>
            <a:r>
              <a:rPr lang="pt-BR" sz="1800" dirty="0" smtClean="0"/>
              <a:t>Lei n.º 7.347/1985 – art. 5º, </a:t>
            </a:r>
            <a:r>
              <a:rPr lang="pt-BR" sz="1800" dirty="0" smtClean="0">
                <a:cs typeface="Arial" charset="0"/>
              </a:rPr>
              <a:t>§ 6º]</a:t>
            </a:r>
          </a:p>
          <a:p>
            <a:pPr algn="just"/>
            <a:r>
              <a:rPr lang="pt-BR" sz="1800" dirty="0" smtClean="0">
                <a:cs typeface="Arial" charset="0"/>
              </a:rPr>
              <a:t> E</a:t>
            </a:r>
            <a:r>
              <a:rPr lang="pt-BR" dirty="0" smtClean="0">
                <a:cs typeface="Arial" charset="0"/>
              </a:rPr>
              <a:t>vitar que uma determinada situação que envolve problemas ambientais seja levada ao Poder Judiciário. </a:t>
            </a:r>
          </a:p>
          <a:p>
            <a:pPr lvl="1" indent="0" algn="just" eaLnBrk="1" hangingPunct="1">
              <a:buFontTx/>
              <a:buNone/>
            </a:pPr>
            <a:r>
              <a:rPr lang="pt-BR" sz="1800" dirty="0" smtClean="0">
                <a:cs typeface="Arial" charset="0"/>
              </a:rPr>
              <a:t>[</a:t>
            </a:r>
            <a:r>
              <a:rPr lang="pt-BR" sz="1800" b="1" dirty="0" smtClean="0">
                <a:solidFill>
                  <a:srgbClr val="094C8D"/>
                </a:solidFill>
                <a:cs typeface="Arial" charset="0"/>
              </a:rPr>
              <a:t>TAC</a:t>
            </a:r>
            <a:r>
              <a:rPr lang="pt-BR" sz="1800" dirty="0" smtClean="0">
                <a:cs typeface="Arial" charset="0"/>
              </a:rPr>
              <a:t>: a</a:t>
            </a:r>
            <a:r>
              <a:rPr lang="pt-BR" sz="1800" dirty="0" smtClean="0"/>
              <a:t>cordo pelo qual se impõe à pessoa física ou jurídica, com conduta em desacordo com as normas legais e regulamentares vigentes, a adequação mediante a forma e as condições fixadas no ajuste. Desta maneira, evita-se o acionamento do Poder Judiciário através da Ação Civil Pública]</a:t>
            </a:r>
          </a:p>
          <a:p>
            <a:pPr lvl="1" indent="0" algn="just" eaLnBrk="1" hangingPunct="1">
              <a:buFontTx/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Situações de riscos que podem ser objeto do seguro: </a:t>
            </a:r>
            <a:r>
              <a:rPr lang="pt-BR" sz="1800" dirty="0" smtClean="0"/>
              <a:t>áreas já contaminadas</a:t>
            </a:r>
            <a:r>
              <a:rPr lang="pt-BR" dirty="0" smtClean="0">
                <a:cs typeface="Arial" charset="0"/>
              </a:rPr>
              <a:t>; desativação de minas; acidentes ambientais que ensejam um longo projeto de reparação/monitoramento, etc.</a:t>
            </a:r>
          </a:p>
          <a:p>
            <a:pPr algn="just" eaLnBrk="1" hangingPunct="1"/>
            <a:r>
              <a:rPr lang="pt-BR" b="1" dirty="0" smtClean="0">
                <a:solidFill>
                  <a:srgbClr val="094C8D"/>
                </a:solidFill>
                <a:cs typeface="Arial" charset="0"/>
              </a:rPr>
              <a:t>Relação de Áreas Contaminadas no Estado de São Paulo: </a:t>
            </a:r>
            <a:r>
              <a:rPr lang="pt-BR" dirty="0" smtClean="0">
                <a:cs typeface="Arial" charset="0"/>
                <a:hlinkClick r:id="rId2"/>
              </a:rPr>
              <a:t>www.cetesb.sp.gov.br</a:t>
            </a:r>
            <a:endParaRPr lang="pt-BR" dirty="0" smtClean="0">
              <a:cs typeface="Arial" charset="0"/>
            </a:endParaRPr>
          </a:p>
          <a:p>
            <a:pPr algn="just" eaLnBrk="1" hangingPunct="1"/>
            <a:endParaRPr lang="pt-BR" dirty="0" smtClean="0">
              <a:cs typeface="Arial" charset="0"/>
            </a:endParaRPr>
          </a:p>
          <a:p>
            <a:pPr lvl="1" indent="0" algn="just" eaLnBrk="1" hangingPunct="1">
              <a:buFontTx/>
              <a:buNone/>
            </a:pPr>
            <a:endParaRPr lang="pt-BR" sz="1800" dirty="0" smtClean="0">
              <a:cs typeface="Arial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8" y="511175"/>
            <a:ext cx="8001000" cy="774700"/>
          </a:xfrm>
        </p:spPr>
        <p:txBody>
          <a:bodyPr/>
          <a:lstStyle/>
          <a:p>
            <a:pPr indent="228600" algn="ctr" eaLnBrk="1" hangingPunct="1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Seguro de Garantia para o TAC</a:t>
            </a:r>
            <a:endParaRPr lang="en-US" sz="2000" dirty="0" smtClean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1143000"/>
            <a:ext cx="7960940" cy="5649913"/>
          </a:xfrm>
        </p:spPr>
        <p:txBody>
          <a:bodyPr/>
          <a:lstStyle/>
          <a:p>
            <a:pPr indent="3175" algn="dist" eaLnBrk="1" hangingPunct="1">
              <a:lnSpc>
                <a:spcPct val="90000"/>
              </a:lnSpc>
              <a:defRPr/>
            </a:pPr>
            <a:endParaRPr lang="pt-BR" sz="2000" b="1" dirty="0" smtClean="0"/>
          </a:p>
          <a:p>
            <a:pPr algn="just" eaLnBrk="1" hangingPunct="1">
              <a:defRPr/>
            </a:pPr>
            <a:r>
              <a:rPr lang="pt-BR" sz="1800" dirty="0" smtClean="0"/>
              <a:t>O </a:t>
            </a:r>
            <a:r>
              <a:rPr lang="pt-BR" sz="1800" b="1" dirty="0" smtClean="0">
                <a:solidFill>
                  <a:srgbClr val="094C8D"/>
                </a:solidFill>
              </a:rPr>
              <a:t>TAC</a:t>
            </a:r>
            <a:r>
              <a:rPr lang="pt-BR" sz="1800" dirty="0" smtClean="0"/>
              <a:t> destina-se à conformação de uma conduta, sem prejuízo à ordem econômica. A inexistência do acordo, muitas vezes, pode laborar contra a tutela do interesse difuso protegido. Trata-se de inovação do direito positivo pátrio e tem sido visto como instrumento de suma importância para a reparação/remediação urgente do ambiente (</a:t>
            </a:r>
            <a:r>
              <a:rPr lang="pt-BR" sz="1800" b="1" dirty="0" smtClean="0">
                <a:solidFill>
                  <a:srgbClr val="094C8D"/>
                </a:solidFill>
              </a:rPr>
              <a:t>obrigação de fazer</a:t>
            </a:r>
            <a:r>
              <a:rPr lang="pt-BR" sz="1800" dirty="0" smtClean="0"/>
              <a:t>), bem como para evitar danos (</a:t>
            </a:r>
            <a:r>
              <a:rPr lang="pt-BR" sz="1800" b="1" dirty="0" smtClean="0">
                <a:solidFill>
                  <a:srgbClr val="094C8D"/>
                </a:solidFill>
              </a:rPr>
              <a:t>obrigação de abstenção</a:t>
            </a:r>
            <a:r>
              <a:rPr lang="pt-BR" sz="1800" dirty="0" smtClean="0"/>
              <a:t>), preservando-o de forma eficaz e célere. Nos casos de danos o objetivo </a:t>
            </a:r>
            <a:r>
              <a:rPr lang="pt-BR" sz="1800" b="1" i="1" dirty="0" smtClean="0">
                <a:solidFill>
                  <a:srgbClr val="094C8D"/>
                </a:solidFill>
              </a:rPr>
              <a:t>prioritário</a:t>
            </a:r>
            <a:r>
              <a:rPr lang="pt-BR" sz="1800" i="1" dirty="0" smtClean="0"/>
              <a:t> </a:t>
            </a:r>
            <a:r>
              <a:rPr lang="pt-BR" sz="1800" dirty="0" smtClean="0"/>
              <a:t>é a reparação do meio ambiente lesado</a:t>
            </a:r>
          </a:p>
          <a:p>
            <a:pPr algn="just" eaLnBrk="1" hangingPunct="1">
              <a:defRPr/>
            </a:pPr>
            <a:r>
              <a:rPr lang="pt-BR" sz="1800" dirty="0" smtClean="0"/>
              <a:t>Os </a:t>
            </a:r>
            <a:r>
              <a:rPr lang="pt-BR" sz="1800" b="1" dirty="0" smtClean="0">
                <a:solidFill>
                  <a:srgbClr val="094C8D"/>
                </a:solidFill>
              </a:rPr>
              <a:t>Seguros de Garantia cobrem a obrigação de fazer</a:t>
            </a:r>
            <a:r>
              <a:rPr lang="pt-BR" sz="1800" dirty="0" smtClean="0"/>
              <a:t>. A Seguradora entra na relação do TAC apenas como um “agente garantidor” daquelas ações reparadoras que foram avençadas pelas partes. O </a:t>
            </a:r>
            <a:r>
              <a:rPr lang="pt-BR" sz="1800" b="1" dirty="0" smtClean="0">
                <a:solidFill>
                  <a:srgbClr val="094C8D"/>
                </a:solidFill>
              </a:rPr>
              <a:t>Segurado</a:t>
            </a:r>
            <a:r>
              <a:rPr lang="pt-BR" sz="1800" dirty="0" smtClean="0"/>
              <a:t>, no seguro garantia, é o Poder Público, enquanto que o Empreendedor-Poluidor é o </a:t>
            </a:r>
            <a:r>
              <a:rPr lang="pt-BR" sz="1800" b="1" dirty="0" smtClean="0">
                <a:solidFill>
                  <a:srgbClr val="094C8D"/>
                </a:solidFill>
              </a:rPr>
              <a:t>Tomador</a:t>
            </a:r>
            <a:r>
              <a:rPr lang="pt-BR" sz="1800" dirty="0" smtClean="0"/>
              <a:t> do risco. A </a:t>
            </a:r>
            <a:r>
              <a:rPr lang="pt-BR" sz="1800" b="1" dirty="0" smtClean="0">
                <a:solidFill>
                  <a:srgbClr val="094C8D"/>
                </a:solidFill>
              </a:rPr>
              <a:t>Seguradora</a:t>
            </a:r>
            <a:r>
              <a:rPr lang="pt-BR" sz="1800" dirty="0" smtClean="0"/>
              <a:t> é a garantidora de que o TAC será cumprido pelo Tomador; não sendo, ela se incumbirá de realizá-lo por conta própria ou por terceiros, acionando as contragarantias que foram firmadas pelo Tomador.</a:t>
            </a:r>
          </a:p>
          <a:p>
            <a:pPr algn="just" eaLnBrk="1" hangingPunct="1">
              <a:spcBef>
                <a:spcPct val="20000"/>
              </a:spcBef>
              <a:defRPr/>
            </a:pPr>
            <a:endParaRPr lang="pt-BR" sz="1800" dirty="0" smtClean="0"/>
          </a:p>
          <a:p>
            <a:pPr algn="just" eaLnBrk="1" hangingPunct="1">
              <a:spcBef>
                <a:spcPct val="20000"/>
              </a:spcBef>
              <a:buFontTx/>
              <a:buNone/>
              <a:defRPr/>
            </a:pPr>
            <a:r>
              <a:rPr lang="pt-BR" sz="1800" dirty="0" smtClean="0"/>
              <a:t>		</a:t>
            </a:r>
          </a:p>
          <a:p>
            <a:pPr indent="3175" algn="just" eaLnBrk="1" hangingPunct="1">
              <a:spcBef>
                <a:spcPct val="20000"/>
              </a:spcBef>
              <a:buFontTx/>
              <a:buNone/>
              <a:defRPr/>
            </a:pPr>
            <a:endParaRPr lang="ar-SA" sz="1800" dirty="0" smtClean="0"/>
          </a:p>
          <a:p>
            <a:pPr indent="3175" eaLnBrk="1" hangingPunct="1">
              <a:lnSpc>
                <a:spcPct val="90000"/>
              </a:lnSpc>
              <a:defRPr/>
            </a:pPr>
            <a:endParaRPr lang="ar-SA" sz="2000" b="1" dirty="0" smtClean="0"/>
          </a:p>
          <a:p>
            <a:pPr indent="3175" eaLnBrk="1" hangingPunct="1">
              <a:lnSpc>
                <a:spcPct val="90000"/>
              </a:lnSpc>
              <a:defRPr/>
            </a:pPr>
            <a:endParaRPr lang="pt-BR" sz="2000" dirty="0" smtClean="0"/>
          </a:p>
          <a:p>
            <a:pPr indent="3175" eaLnBrk="1" hangingPunct="1">
              <a:lnSpc>
                <a:spcPct val="90000"/>
              </a:lnSpc>
              <a:buFontTx/>
              <a:buNone/>
              <a:defRPr/>
            </a:pPr>
            <a:endParaRPr lang="en-US" sz="2000" dirty="0" smtClean="0"/>
          </a:p>
        </p:txBody>
      </p:sp>
    </p:spTree>
  </p:cSld>
  <p:clrMapOvr>
    <a:masterClrMapping/>
  </p:clrMapOvr>
  <p:transition spd="med">
    <p:pull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467600" cy="1047750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A caracterização do sinistro de poluição ambiental no tempo – 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tarefa não muito fácil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2976" y="1643050"/>
            <a:ext cx="7246937" cy="2414587"/>
          </a:xfrm>
        </p:spPr>
        <p:txBody>
          <a:bodyPr/>
          <a:lstStyle/>
          <a:p>
            <a:pPr eaLnBrk="1" hangingPunct="1">
              <a:buFont typeface="Monotype Sorts" pitchFamily="2" charset="2"/>
              <a:buBlip>
                <a:blip r:embed="rId2"/>
              </a:buBlip>
            </a:pPr>
            <a:r>
              <a:rPr lang="pt-PT" sz="1600" b="1" dirty="0" smtClean="0">
                <a:solidFill>
                  <a:srgbClr val="002060"/>
                </a:solidFill>
              </a:rPr>
              <a:t>O momento da configuração do sinistro na apólice </a:t>
            </a:r>
            <a:r>
              <a:rPr lang="pt-PT" sz="1600" b="1" dirty="0" smtClean="0">
                <a:solidFill>
                  <a:srgbClr val="094C8D"/>
                </a:solidFill>
              </a:rPr>
              <a:t>(</a:t>
            </a:r>
            <a:r>
              <a:rPr lang="pt-PT" sz="1600" b="1" i="1" dirty="0" smtClean="0">
                <a:solidFill>
                  <a:srgbClr val="094C8D"/>
                </a:solidFill>
              </a:rPr>
              <a:t>trigger</a:t>
            </a:r>
            <a:r>
              <a:rPr lang="pt-PT" sz="1600" b="1" dirty="0" smtClean="0">
                <a:solidFill>
                  <a:srgbClr val="094C8D"/>
                </a:solidFill>
              </a:rPr>
              <a:t>)</a:t>
            </a:r>
          </a:p>
          <a:p>
            <a:pPr eaLnBrk="1" hangingPunct="1">
              <a:buFont typeface="Monotype Sorts" pitchFamily="2" charset="2"/>
              <a:buBlip>
                <a:blip r:embed="rId2"/>
              </a:buBlip>
            </a:pPr>
            <a:r>
              <a:rPr lang="pt-PT" sz="1600" b="1" dirty="0" smtClean="0">
                <a:solidFill>
                  <a:srgbClr val="094C8D"/>
                </a:solidFill>
              </a:rPr>
              <a:t>Qual será a apólice eficaz para o pagamento da indenização?</a:t>
            </a:r>
          </a:p>
          <a:p>
            <a:pPr algn="just" eaLnBrk="1" hangingPunct="1">
              <a:lnSpc>
                <a:spcPct val="115000"/>
              </a:lnSpc>
            </a:pPr>
            <a:endParaRPr lang="pt-BR" sz="1600" dirty="0" smtClean="0">
              <a:solidFill>
                <a:srgbClr val="FFFF00"/>
              </a:solidFill>
            </a:endParaRPr>
          </a:p>
          <a:p>
            <a:pPr lvl="2" indent="0" eaLnBrk="1" hangingPunct="1">
              <a:lnSpc>
                <a:spcPct val="115000"/>
              </a:lnSpc>
              <a:buClr>
                <a:srgbClr val="FAFD00"/>
              </a:buClr>
              <a:buSzPct val="150000"/>
              <a:buFont typeface="Wingdings" pitchFamily="2" charset="2"/>
              <a:buNone/>
            </a:pPr>
            <a:endParaRPr lang="pt-BR" sz="1600" dirty="0" smtClean="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1195388" y="4686300"/>
            <a:ext cx="7596187" cy="0"/>
          </a:xfrm>
          <a:prstGeom prst="line">
            <a:avLst/>
          </a:prstGeom>
          <a:noFill/>
          <a:ln w="34925">
            <a:solidFill>
              <a:srgbClr val="00FF00"/>
            </a:solidFill>
            <a:round/>
            <a:headEnd type="oval" w="med" len="med"/>
            <a:tailEnd type="triangle" w="med" len="med"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2133600" y="3505200"/>
            <a:ext cx="0" cy="25908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ot"/>
            <a:round/>
            <a:headEnd type="arrow" w="med" len="med"/>
            <a:tailEnd type="arrow" w="med" len="med"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3200400" y="3429000"/>
            <a:ext cx="0" cy="27432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ot"/>
            <a:round/>
            <a:headEnd type="arrow" w="med" len="med"/>
            <a:tailEnd type="arrow" w="med" len="med"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5410200" y="3429000"/>
            <a:ext cx="0" cy="26670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ot"/>
            <a:round/>
            <a:headEnd type="arrow" w="med" len="med"/>
            <a:tailEnd type="arrow" w="med" len="med"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6934200" y="3505200"/>
            <a:ext cx="0" cy="25908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ot"/>
            <a:round/>
            <a:headEnd type="arrow" w="med" len="med"/>
            <a:tailEnd type="arrow" w="med" len="med"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066800" y="3619828"/>
            <a:ext cx="979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400" b="1" dirty="0">
                <a:latin typeface="+mn-lt"/>
              </a:rPr>
              <a:t>Fato Gerador</a:t>
            </a:r>
            <a:endParaRPr lang="pt-PT" sz="900" b="1" dirty="0">
              <a:latin typeface="+mn-lt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143000" y="4286250"/>
            <a:ext cx="774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2001</a:t>
            </a:r>
          </a:p>
        </p:txBody>
      </p:sp>
      <p:sp>
        <p:nvSpPr>
          <p:cNvPr id="469003" name="Text Box 11"/>
          <p:cNvSpPr txBox="1">
            <a:spLocks noChangeArrowheads="1"/>
          </p:cNvSpPr>
          <p:nvPr/>
        </p:nvSpPr>
        <p:spPr bwMode="auto">
          <a:xfrm>
            <a:off x="2133600" y="3486478"/>
            <a:ext cx="11017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>
                <a:latin typeface="+mn-lt"/>
              </a:rPr>
              <a:t>Causa do Sinistro</a:t>
            </a:r>
            <a:endParaRPr lang="pt-PT" sz="1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109788" y="4292600"/>
            <a:ext cx="1055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2002</a:t>
            </a:r>
          </a:p>
        </p:txBody>
      </p:sp>
      <p:sp>
        <p:nvSpPr>
          <p:cNvPr id="469005" name="Text Box 13"/>
          <p:cNvSpPr txBox="1">
            <a:spLocks noChangeArrowheads="1"/>
          </p:cNvSpPr>
          <p:nvPr/>
        </p:nvSpPr>
        <p:spPr bwMode="auto">
          <a:xfrm>
            <a:off x="4219575" y="4297363"/>
            <a:ext cx="1336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600" b="1">
                <a:solidFill>
                  <a:srgbClr val="094C8D"/>
                </a:solidFill>
                <a:latin typeface="+mn-lt"/>
              </a:rPr>
              <a:t>2007</a:t>
            </a:r>
            <a:endParaRPr lang="pt-PT" sz="1600" b="1">
              <a:solidFill>
                <a:srgbClr val="094C8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469006" name="Text Box 14"/>
          <p:cNvSpPr txBox="1">
            <a:spLocks noChangeArrowheads="1"/>
          </p:cNvSpPr>
          <p:nvPr/>
        </p:nvSpPr>
        <p:spPr bwMode="auto">
          <a:xfrm>
            <a:off x="5643563" y="4264025"/>
            <a:ext cx="10525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2008</a:t>
            </a:r>
            <a:endParaRPr lang="pt-PT" sz="1600" b="1" dirty="0">
              <a:solidFill>
                <a:srgbClr val="094C8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858000" y="3571875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400" b="1" dirty="0">
                <a:latin typeface="+mn-lt"/>
              </a:rPr>
              <a:t>Indenização</a:t>
            </a:r>
            <a:r>
              <a:rPr lang="pt-PT" sz="1400" dirty="0">
                <a:latin typeface="+mn-lt"/>
              </a:rPr>
              <a:t> </a:t>
            </a:r>
            <a:endParaRPr lang="pt-PT" sz="1400" b="1" dirty="0">
              <a:latin typeface="+mn-lt"/>
            </a:endParaRP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7215188" y="4286250"/>
            <a:ext cx="947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600" b="1" dirty="0" smtClean="0">
                <a:solidFill>
                  <a:srgbClr val="094C8D"/>
                </a:solidFill>
                <a:latin typeface="+mn-lt"/>
              </a:rPr>
              <a:t>2011</a:t>
            </a:r>
            <a:endParaRPr lang="pt-PT" sz="900" b="1" dirty="0">
              <a:latin typeface="+mn-lt"/>
            </a:endParaRPr>
          </a:p>
        </p:txBody>
      </p:sp>
      <p:sp>
        <p:nvSpPr>
          <p:cNvPr id="469009" name="Text Box 17"/>
          <p:cNvSpPr txBox="1">
            <a:spLocks noChangeArrowheads="1"/>
          </p:cNvSpPr>
          <p:nvPr/>
        </p:nvSpPr>
        <p:spPr bwMode="auto">
          <a:xfrm>
            <a:off x="2143125" y="4988481"/>
            <a:ext cx="10001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>
                <a:latin typeface="+mn-lt"/>
              </a:rPr>
              <a:t>Fissuras no tanque</a:t>
            </a:r>
            <a:endParaRPr lang="pt-PT" sz="1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343400" y="3505200"/>
            <a:ext cx="0" cy="2590800"/>
          </a:xfrm>
          <a:prstGeom prst="line">
            <a:avLst/>
          </a:prstGeom>
          <a:noFill/>
          <a:ln w="31750">
            <a:solidFill>
              <a:srgbClr val="00FF00"/>
            </a:solidFill>
            <a:prstDash val="sysDot"/>
            <a:round/>
            <a:headEnd type="arrow" w="med" len="med"/>
            <a:tailEnd type="arrow" w="med" len="med"/>
          </a:ln>
          <a:effectLst>
            <a:prstShdw prst="shdw13" dist="53882" dir="13500000">
              <a:schemeClr val="bg2"/>
            </a:prstShdw>
          </a:effectLst>
        </p:spPr>
        <p:txBody>
          <a:bodyPr wrap="none" anchor="ctr"/>
          <a:lstStyle/>
          <a:p>
            <a:endParaRPr lang="pt-BR">
              <a:latin typeface="+mn-lt"/>
            </a:endParaRP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143240" y="3281919"/>
            <a:ext cx="112396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wrap="square"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400" b="1" dirty="0">
                <a:latin typeface="+mn-lt"/>
              </a:rPr>
              <a:t>Ocorrência do</a:t>
            </a:r>
          </a:p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400" b="1" dirty="0">
                <a:latin typeface="+mn-lt"/>
              </a:rPr>
              <a:t>Sinistro</a:t>
            </a:r>
            <a:endParaRPr lang="pt-PT" sz="900" b="1" dirty="0">
              <a:latin typeface="+mn-lt"/>
            </a:endParaRPr>
          </a:p>
        </p:txBody>
      </p:sp>
      <p:sp>
        <p:nvSpPr>
          <p:cNvPr id="469012" name="Text Box 20"/>
          <p:cNvSpPr txBox="1">
            <a:spLocks noChangeArrowheads="1"/>
          </p:cNvSpPr>
          <p:nvPr/>
        </p:nvSpPr>
        <p:spPr bwMode="auto">
          <a:xfrm>
            <a:off x="3414713" y="4294188"/>
            <a:ext cx="876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600" b="1">
                <a:solidFill>
                  <a:srgbClr val="094C8D"/>
                </a:solidFill>
                <a:latin typeface="+mn-lt"/>
              </a:rPr>
              <a:t>2</a:t>
            </a:r>
            <a:r>
              <a:rPr lang="pt-PT" sz="1600" b="1">
                <a:solidFill>
                  <a:srgbClr val="094C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003</a:t>
            </a:r>
          </a:p>
        </p:txBody>
      </p:sp>
      <p:sp>
        <p:nvSpPr>
          <p:cNvPr id="469013" name="Text Box 21"/>
          <p:cNvSpPr txBox="1">
            <a:spLocks noChangeArrowheads="1"/>
          </p:cNvSpPr>
          <p:nvPr/>
        </p:nvSpPr>
        <p:spPr bwMode="auto">
          <a:xfrm>
            <a:off x="3071813" y="4965691"/>
            <a:ext cx="12858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>
                <a:latin typeface="+mn-lt"/>
              </a:rPr>
              <a:t>Infiltração do</a:t>
            </a:r>
          </a:p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>
                <a:latin typeface="+mn-lt"/>
              </a:rPr>
              <a:t>líquido tóxico</a:t>
            </a:r>
            <a:endParaRPr lang="pt-PT" sz="1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469014" name="Text Box 22"/>
          <p:cNvSpPr txBox="1">
            <a:spLocks noChangeArrowheads="1"/>
          </p:cNvSpPr>
          <p:nvPr/>
        </p:nvSpPr>
        <p:spPr bwMode="auto">
          <a:xfrm>
            <a:off x="4360863" y="5141913"/>
            <a:ext cx="1055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/>
            </a:prstShdw>
          </a:effectLst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>
                <a:latin typeface="+mn-lt"/>
              </a:rPr>
              <a:t>Morte de peixes</a:t>
            </a:r>
            <a:endParaRPr lang="pt-PT" sz="1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469015" name="Rectangle 23"/>
          <p:cNvSpPr>
            <a:spLocks noChangeArrowheads="1"/>
          </p:cNvSpPr>
          <p:nvPr/>
        </p:nvSpPr>
        <p:spPr bwMode="auto">
          <a:xfrm>
            <a:off x="4257675" y="2928938"/>
            <a:ext cx="1304925" cy="11695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 smtClean="0">
                <a:latin typeface="+mn-lt"/>
              </a:rPr>
              <a:t>Manifesta-ção/desco-berta</a:t>
            </a:r>
            <a:endParaRPr lang="pt-PT" sz="1400" b="1" dirty="0">
              <a:latin typeface="+mn-lt"/>
            </a:endParaRPr>
          </a:p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>
                <a:latin typeface="+mn-lt"/>
              </a:rPr>
              <a:t>do </a:t>
            </a:r>
          </a:p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>
                <a:latin typeface="+mn-lt"/>
              </a:rPr>
              <a:t>Sinistro</a:t>
            </a:r>
            <a:endParaRPr lang="pt-PT" sz="140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469016" name="Rectangle 24"/>
          <p:cNvSpPr>
            <a:spLocks noChangeArrowheads="1"/>
          </p:cNvSpPr>
          <p:nvPr/>
        </p:nvSpPr>
        <p:spPr bwMode="auto">
          <a:xfrm>
            <a:off x="5572125" y="2819400"/>
            <a:ext cx="1219200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  <a:defRPr/>
            </a:pPr>
            <a:r>
              <a:rPr lang="pt-PT" sz="1400" b="1" dirty="0" smtClean="0">
                <a:latin typeface="+mn-lt"/>
              </a:rPr>
              <a:t>Apresenta-ção </a:t>
            </a:r>
            <a:r>
              <a:rPr lang="pt-PT" sz="1400" b="1" dirty="0">
                <a:latin typeface="+mn-lt"/>
              </a:rPr>
              <a:t>da primeira reclamação</a:t>
            </a:r>
            <a:endParaRPr lang="pt-PT" sz="1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784225" y="5029200"/>
            <a:ext cx="1216025" cy="954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400" b="1" dirty="0">
                <a:latin typeface="+mn-lt"/>
              </a:rPr>
              <a:t>Instalação</a:t>
            </a:r>
          </a:p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400" b="1" dirty="0">
                <a:latin typeface="+mn-lt"/>
              </a:rPr>
              <a:t> de um </a:t>
            </a:r>
          </a:p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PT" sz="1400" b="1" dirty="0">
                <a:latin typeface="+mn-lt"/>
              </a:rPr>
              <a:t>tanque subterrâneo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5438" y="311150"/>
            <a:ext cx="8566150" cy="1117586"/>
          </a:xfrm>
        </p:spPr>
        <p:txBody>
          <a:bodyPr/>
          <a:lstStyle/>
          <a:p>
            <a:pPr algn="ctr"/>
            <a:r>
              <a:rPr lang="pt-BR" sz="2000" dirty="0">
                <a:solidFill>
                  <a:srgbClr val="094C8D"/>
                </a:solidFill>
                <a:latin typeface="+mn-lt"/>
              </a:rPr>
              <a:t>Apólice à base da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Primeira Manifestação ou da Descoberta do Sinistro </a:t>
            </a:r>
            <a:r>
              <a:rPr lang="pt-BR" sz="2000" dirty="0">
                <a:solidFill>
                  <a:srgbClr val="094C8D"/>
                </a:solidFill>
                <a:latin typeface="+mn-lt"/>
              </a:rPr>
              <a:t/>
            </a:r>
            <a:br>
              <a:rPr lang="pt-BR" sz="2000" dirty="0">
                <a:solidFill>
                  <a:srgbClr val="094C8D"/>
                </a:solidFill>
                <a:latin typeface="+mn-lt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(</a:t>
            </a:r>
            <a:r>
              <a:rPr lang="pt-BR" sz="2000" i="1" dirty="0" err="1" smtClean="0">
                <a:solidFill>
                  <a:srgbClr val="094C8D"/>
                </a:solidFill>
                <a:latin typeface="+mn-lt"/>
              </a:rPr>
              <a:t>manifestation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 </a:t>
            </a:r>
            <a:r>
              <a:rPr lang="pt-BR" sz="2000" i="1" dirty="0" err="1" smtClean="0">
                <a:solidFill>
                  <a:srgbClr val="094C8D"/>
                </a:solidFill>
                <a:latin typeface="+mn-lt"/>
              </a:rPr>
              <a:t>or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 </a:t>
            </a:r>
            <a:r>
              <a:rPr lang="pt-BR" sz="2000" i="1" dirty="0" err="1" smtClean="0">
                <a:solidFill>
                  <a:srgbClr val="094C8D"/>
                </a:solidFill>
                <a:latin typeface="+mn-lt"/>
              </a:rPr>
              <a:t>discovery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 </a:t>
            </a:r>
            <a:r>
              <a:rPr lang="pt-BR" sz="2000" i="1" dirty="0" err="1" smtClean="0">
                <a:solidFill>
                  <a:srgbClr val="094C8D"/>
                </a:solidFill>
                <a:latin typeface="+mn-lt"/>
              </a:rPr>
              <a:t>trigger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)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5860"/>
            <a:ext cx="8229600" cy="4805363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endParaRPr lang="pt-BR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1417638" y="3405188"/>
            <a:ext cx="890587" cy="38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36000" tIns="36000" rIns="36000" bIns="36000" anchor="ctr"/>
          <a:lstStyle/>
          <a:p>
            <a:pPr eaLnBrk="0" hangingPunct="0">
              <a:buNone/>
            </a:pPr>
            <a:r>
              <a:rPr lang="pt-BR" sz="1600" b="1" dirty="0"/>
              <a:t>1º Ano</a:t>
            </a:r>
          </a:p>
        </p:txBody>
      </p:sp>
      <p:cxnSp>
        <p:nvCxnSpPr>
          <p:cNvPr id="134150" name="AutoShape 6"/>
          <p:cNvCxnSpPr>
            <a:cxnSpLocks noChangeShapeType="1"/>
          </p:cNvCxnSpPr>
          <p:nvPr/>
        </p:nvCxnSpPr>
        <p:spPr bwMode="auto">
          <a:xfrm>
            <a:off x="1295400" y="3403600"/>
            <a:ext cx="1439863" cy="1588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prstDash val="sysDot"/>
            <a:round/>
            <a:headEnd type="diamond" w="med" len="med"/>
            <a:tailEnd type="diamond" w="med" len="med"/>
          </a:ln>
          <a:effectLst/>
        </p:spPr>
      </p:cxnSp>
      <p:cxnSp>
        <p:nvCxnSpPr>
          <p:cNvPr id="134151" name="AutoShape 7"/>
          <p:cNvCxnSpPr>
            <a:cxnSpLocks noChangeShapeType="1"/>
          </p:cNvCxnSpPr>
          <p:nvPr/>
        </p:nvCxnSpPr>
        <p:spPr bwMode="auto">
          <a:xfrm>
            <a:off x="3130550" y="2265363"/>
            <a:ext cx="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cxnSp>
        <p:nvCxnSpPr>
          <p:cNvPr id="134152" name="AutoShape 8"/>
          <p:cNvCxnSpPr>
            <a:cxnSpLocks noChangeShapeType="1"/>
          </p:cNvCxnSpPr>
          <p:nvPr/>
        </p:nvCxnSpPr>
        <p:spPr bwMode="auto">
          <a:xfrm>
            <a:off x="2787650" y="3636963"/>
            <a:ext cx="1439863" cy="1587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prstDash val="sysDot"/>
            <a:round/>
            <a:headEnd type="diamond" w="med" len="med"/>
            <a:tailEnd type="diamond" w="med" len="med"/>
          </a:ln>
          <a:effectLst/>
        </p:spPr>
      </p:cxn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3024188" y="3636963"/>
            <a:ext cx="892175" cy="38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36000" tIns="36000" rIns="36000" bIns="36000" anchor="ctr"/>
          <a:lstStyle/>
          <a:p>
            <a:pPr eaLnBrk="0" hangingPunct="0">
              <a:buNone/>
            </a:pPr>
            <a:r>
              <a:rPr lang="pt-BR" sz="1600" b="1" dirty="0" smtClean="0"/>
              <a:t>2º </a:t>
            </a:r>
            <a:r>
              <a:rPr lang="pt-BR" sz="1600" b="1" dirty="0"/>
              <a:t>Ano</a:t>
            </a:r>
          </a:p>
        </p:txBody>
      </p:sp>
      <p:cxnSp>
        <p:nvCxnSpPr>
          <p:cNvPr id="134155" name="AutoShape 11"/>
          <p:cNvCxnSpPr>
            <a:cxnSpLocks noChangeShapeType="1"/>
          </p:cNvCxnSpPr>
          <p:nvPr/>
        </p:nvCxnSpPr>
        <p:spPr bwMode="auto">
          <a:xfrm>
            <a:off x="5911850" y="4017963"/>
            <a:ext cx="1439863" cy="1587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prstDash val="sysDot"/>
            <a:round/>
            <a:headEnd type="diamond" w="med" len="med"/>
            <a:tailEnd type="diamond" w="med" len="med"/>
          </a:ln>
          <a:effectLst/>
        </p:spPr>
      </p:cxnSp>
      <p:sp>
        <p:nvSpPr>
          <p:cNvPr id="134156" name="Rectangle 12"/>
          <p:cNvSpPr>
            <a:spLocks noChangeArrowheads="1"/>
          </p:cNvSpPr>
          <p:nvPr/>
        </p:nvSpPr>
        <p:spPr bwMode="auto">
          <a:xfrm>
            <a:off x="6142038" y="4017963"/>
            <a:ext cx="890587" cy="38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36000" tIns="36000" rIns="36000" bIns="36000" anchor="ctr"/>
          <a:lstStyle/>
          <a:p>
            <a:pPr eaLnBrk="0" hangingPunct="0">
              <a:buNone/>
            </a:pPr>
            <a:r>
              <a:rPr lang="pt-BR" sz="1600" b="1" dirty="0"/>
              <a:t>4º Ano</a:t>
            </a:r>
          </a:p>
        </p:txBody>
      </p:sp>
      <p:cxnSp>
        <p:nvCxnSpPr>
          <p:cNvPr id="134158" name="AutoShape 14"/>
          <p:cNvCxnSpPr>
            <a:cxnSpLocks noChangeShapeType="1"/>
          </p:cNvCxnSpPr>
          <p:nvPr/>
        </p:nvCxnSpPr>
        <p:spPr bwMode="auto">
          <a:xfrm>
            <a:off x="7512050" y="4170363"/>
            <a:ext cx="1439863" cy="1587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prstDash val="sysDot"/>
            <a:round/>
            <a:headEnd type="diamond" w="med" len="med"/>
            <a:tailEnd type="diamond" w="med" len="med"/>
          </a:ln>
          <a:effectLst/>
        </p:spPr>
      </p:cxnSp>
      <p:sp>
        <p:nvSpPr>
          <p:cNvPr id="134159" name="Rectangle 15"/>
          <p:cNvSpPr>
            <a:spLocks noChangeArrowheads="1"/>
          </p:cNvSpPr>
          <p:nvPr/>
        </p:nvSpPr>
        <p:spPr bwMode="auto">
          <a:xfrm>
            <a:off x="7672388" y="4171950"/>
            <a:ext cx="892175" cy="38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36000" tIns="36000" rIns="36000" bIns="36000" anchor="ctr"/>
          <a:lstStyle/>
          <a:p>
            <a:pPr eaLnBrk="0" hangingPunct="0">
              <a:buNone/>
            </a:pPr>
            <a:r>
              <a:rPr lang="pt-BR" sz="1600" b="1" dirty="0"/>
              <a:t>5º Ano</a:t>
            </a:r>
          </a:p>
        </p:txBody>
      </p:sp>
      <p:sp>
        <p:nvSpPr>
          <p:cNvPr id="134161" name="Rectangle 17"/>
          <p:cNvSpPr>
            <a:spLocks noChangeArrowheads="1"/>
          </p:cNvSpPr>
          <p:nvPr/>
        </p:nvSpPr>
        <p:spPr bwMode="auto">
          <a:xfrm>
            <a:off x="3929058" y="1539874"/>
            <a:ext cx="2214577" cy="5318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36000" tIns="36000" rIns="36000" bIns="36000" anchor="ctr"/>
          <a:lstStyle/>
          <a:p>
            <a:pPr eaLnBrk="0" hangingPunct="0">
              <a:buNone/>
            </a:pPr>
            <a:r>
              <a:rPr lang="pt-BR" sz="1600" b="1" dirty="0"/>
              <a:t>Primeira manifestação</a:t>
            </a:r>
          </a:p>
        </p:txBody>
      </p:sp>
      <p:sp>
        <p:nvSpPr>
          <p:cNvPr id="134162" name="Line 18"/>
          <p:cNvSpPr>
            <a:spLocks noChangeShapeType="1"/>
          </p:cNvSpPr>
          <p:nvPr/>
        </p:nvSpPr>
        <p:spPr bwMode="auto">
          <a:xfrm>
            <a:off x="5026025" y="2189163"/>
            <a:ext cx="0" cy="136683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lg" len="lg"/>
            <a:tailEnd type="triangle" w="lg" len="lg"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134165" name="AutoShape 21"/>
          <p:cNvCxnSpPr>
            <a:cxnSpLocks noChangeShapeType="1"/>
          </p:cNvCxnSpPr>
          <p:nvPr/>
        </p:nvCxnSpPr>
        <p:spPr bwMode="auto">
          <a:xfrm>
            <a:off x="4387850" y="3787775"/>
            <a:ext cx="1439863" cy="1588"/>
          </a:xfrm>
          <a:prstGeom prst="straightConnector1">
            <a:avLst/>
          </a:prstGeom>
          <a:noFill/>
          <a:ln w="38100">
            <a:solidFill>
              <a:schemeClr val="accent4"/>
            </a:solidFill>
            <a:prstDash val="sysDot"/>
            <a:round/>
            <a:headEnd type="diamond" w="med" len="med"/>
            <a:tailEnd type="diamond" w="med" len="med"/>
          </a:ln>
          <a:effectLst/>
        </p:spPr>
      </p:cxnSp>
      <p:sp>
        <p:nvSpPr>
          <p:cNvPr id="134166" name="Rectangle 22"/>
          <p:cNvSpPr>
            <a:spLocks noChangeArrowheads="1"/>
          </p:cNvSpPr>
          <p:nvPr/>
        </p:nvSpPr>
        <p:spPr bwMode="auto">
          <a:xfrm>
            <a:off x="4541838" y="3789363"/>
            <a:ext cx="890587" cy="38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36000" tIns="36000" rIns="36000" bIns="36000" anchor="ctr"/>
          <a:lstStyle/>
          <a:p>
            <a:pPr eaLnBrk="0" hangingPunct="0">
              <a:buNone/>
            </a:pPr>
            <a:r>
              <a:rPr lang="pt-BR" sz="1600" b="1" dirty="0"/>
              <a:t>3º Ano</a:t>
            </a:r>
          </a:p>
        </p:txBody>
      </p:sp>
      <p:sp>
        <p:nvSpPr>
          <p:cNvPr id="134170" name="Line 26"/>
          <p:cNvSpPr>
            <a:spLocks noChangeShapeType="1"/>
          </p:cNvSpPr>
          <p:nvPr/>
        </p:nvSpPr>
        <p:spPr bwMode="auto">
          <a:xfrm flipV="1">
            <a:off x="5026025" y="4564063"/>
            <a:ext cx="0" cy="71913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4171" name="Rectangle 27"/>
          <p:cNvSpPr>
            <a:spLocks noChangeArrowheads="1"/>
          </p:cNvSpPr>
          <p:nvPr/>
        </p:nvSpPr>
        <p:spPr bwMode="auto">
          <a:xfrm>
            <a:off x="4235450" y="5284788"/>
            <a:ext cx="1603375" cy="2555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36000" tIns="36000" rIns="36000" bIns="36000" anchor="ctr"/>
          <a:lstStyle/>
          <a:p>
            <a:pPr eaLnBrk="0" hangingPunct="0">
              <a:buNone/>
            </a:pPr>
            <a:r>
              <a:rPr lang="pt-BR" sz="1600" b="1" dirty="0"/>
              <a:t>Indenização</a:t>
            </a:r>
          </a:p>
        </p:txBody>
      </p:sp>
      <p:sp>
        <p:nvSpPr>
          <p:cNvPr id="134172" name="Line 28"/>
          <p:cNvSpPr>
            <a:spLocks noChangeShapeType="1"/>
          </p:cNvSpPr>
          <p:nvPr/>
        </p:nvSpPr>
        <p:spPr bwMode="auto">
          <a:xfrm>
            <a:off x="5026025" y="5645150"/>
            <a:ext cx="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4173" name="AutoShape 29"/>
          <p:cNvSpPr>
            <a:spLocks noChangeArrowheads="1"/>
          </p:cNvSpPr>
          <p:nvPr/>
        </p:nvSpPr>
        <p:spPr bwMode="auto">
          <a:xfrm rot="-4140579">
            <a:off x="5091112" y="2843213"/>
            <a:ext cx="1368425" cy="203200"/>
          </a:xfrm>
          <a:prstGeom prst="leftArrow">
            <a:avLst>
              <a:gd name="adj1" fmla="val 50000"/>
              <a:gd name="adj2" fmla="val 168359"/>
            </a:avLst>
          </a:prstGeom>
          <a:solidFill>
            <a:srgbClr val="CC0000"/>
          </a:solidFill>
          <a:ln w="127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134174" name="Rectangle 30"/>
          <p:cNvSpPr>
            <a:spLocks noChangeArrowheads="1"/>
          </p:cNvSpPr>
          <p:nvPr/>
        </p:nvSpPr>
        <p:spPr bwMode="auto">
          <a:xfrm>
            <a:off x="785786" y="4365105"/>
            <a:ext cx="3357586" cy="19143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None/>
            </a:pPr>
            <a:r>
              <a:rPr lang="pt-BR" sz="1600" b="1" dirty="0" smtClean="0"/>
              <a:t>Ano </a:t>
            </a:r>
            <a:r>
              <a:rPr lang="pt-BR" sz="1600" b="1" dirty="0"/>
              <a:t>= Vigência de um período de 12 </a:t>
            </a:r>
            <a:r>
              <a:rPr lang="pt-BR" sz="1600" b="1" dirty="0" smtClean="0"/>
              <a:t>meses</a:t>
            </a:r>
          </a:p>
          <a:p>
            <a:pPr eaLnBrk="0" hangingPunct="0">
              <a:buNone/>
            </a:pPr>
            <a:r>
              <a:rPr lang="pt-BR" sz="1600" b="1" dirty="0" smtClean="0">
                <a:solidFill>
                  <a:srgbClr val="094C8D"/>
                </a:solidFill>
              </a:rPr>
              <a:t>Duplo </a:t>
            </a:r>
            <a:r>
              <a:rPr lang="pt-BR" sz="1600" b="1" i="1" dirty="0" err="1" smtClean="0">
                <a:solidFill>
                  <a:srgbClr val="094C8D"/>
                </a:solidFill>
              </a:rPr>
              <a:t>trigger</a:t>
            </a:r>
            <a:r>
              <a:rPr lang="pt-BR" sz="1600" b="1" i="1" dirty="0" smtClean="0">
                <a:solidFill>
                  <a:srgbClr val="094C8D"/>
                </a:solidFill>
              </a:rPr>
              <a:t>:</a:t>
            </a:r>
            <a:r>
              <a:rPr lang="pt-BR" sz="1600" b="1" dirty="0" smtClean="0">
                <a:solidFill>
                  <a:srgbClr val="094C8D"/>
                </a:solidFill>
              </a:rPr>
              <a:t> </a:t>
            </a:r>
            <a:r>
              <a:rPr lang="pt-BR" sz="1600" b="1" dirty="0" smtClean="0"/>
              <a:t> Primeira Manifestação (Segurado) </a:t>
            </a:r>
            <a:r>
              <a:rPr lang="pt-BR" sz="1600" b="1" u="sng" dirty="0" smtClean="0"/>
              <a:t>e ou </a:t>
            </a:r>
            <a:r>
              <a:rPr lang="pt-BR" sz="1600" b="1" dirty="0" smtClean="0"/>
              <a:t>Reclamação (Terceiro). Modelo mais adequado para o segmento</a:t>
            </a:r>
            <a:endParaRPr lang="en-US" sz="1600" b="1" dirty="0"/>
          </a:p>
          <a:p>
            <a:pPr algn="l" eaLnBrk="0" hangingPunct="0"/>
            <a:endParaRPr lang="en-US" sz="1600" b="1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416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34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1" grpId="0" autoUpdateAnimBg="0"/>
      <p:bldP spid="134162" grpId="0" animBg="1"/>
      <p:bldP spid="134171" grpId="0" autoUpdateAnimBg="0"/>
      <p:bldP spid="13417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14338"/>
            <a:ext cx="7696200" cy="957262"/>
          </a:xfrm>
        </p:spPr>
        <p:txBody>
          <a:bodyPr/>
          <a:lstStyle/>
          <a:p>
            <a:pPr algn="ctr" eaLnBrk="1" hangingPunct="1"/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Discussão acerca da obrigatoriedade ou não para seguros ambientais no Brasil</a:t>
            </a:r>
            <a:endParaRPr lang="pt-BR" sz="1400" b="0" smtClean="0">
              <a:solidFill>
                <a:srgbClr val="094C8D"/>
              </a:solidFill>
              <a:latin typeface="Arial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357313"/>
            <a:ext cx="7643812" cy="4802187"/>
          </a:xfrm>
        </p:spPr>
        <p:txBody>
          <a:bodyPr/>
          <a:lstStyle/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endParaRPr lang="pt-BR" sz="1800" dirty="0" smtClean="0"/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Aspectos legais:</a:t>
            </a:r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endParaRPr lang="pt-BR" sz="1800" b="1" dirty="0" smtClean="0">
              <a:solidFill>
                <a:srgbClr val="094C8D"/>
              </a:solidFill>
            </a:endParaRPr>
          </a:p>
          <a:p>
            <a:pPr lvl="1" algn="just" eaLnBrk="1" hangingPunct="1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800" dirty="0" smtClean="0"/>
              <a:t> </a:t>
            </a:r>
            <a:r>
              <a:rPr lang="pt-BR" sz="1800" b="1" dirty="0" smtClean="0"/>
              <a:t>CF, art. 22, VII </a:t>
            </a:r>
            <a:r>
              <a:rPr lang="pt-BR" sz="1800" dirty="0" smtClean="0"/>
              <a:t>(privativo da União legislar sobre seguros) e Parágrafo único - LC poderá autorizar os Estados</a:t>
            </a:r>
          </a:p>
          <a:p>
            <a:pPr lvl="1" algn="just" eaLnBrk="1" hangingPunct="1">
              <a:buClr>
                <a:srgbClr val="094C8D"/>
              </a:buClr>
              <a:buFontTx/>
              <a:buNone/>
            </a:pPr>
            <a:r>
              <a:rPr lang="pt-BR" sz="1800" dirty="0" smtClean="0"/>
              <a:t> </a:t>
            </a:r>
          </a:p>
          <a:p>
            <a:pPr lvl="1" algn="just" eaLnBrk="1" hangingPunct="1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800" dirty="0" smtClean="0"/>
              <a:t> </a:t>
            </a:r>
            <a:r>
              <a:rPr lang="pt-BR" sz="1800" b="1" dirty="0" smtClean="0"/>
              <a:t>CF, art. 170 </a:t>
            </a:r>
            <a:r>
              <a:rPr lang="pt-BR" sz="1800" dirty="0" smtClean="0"/>
              <a:t>- livre iniciativa; </a:t>
            </a:r>
            <a:r>
              <a:rPr lang="pt-BR" sz="1800" b="1" dirty="0" smtClean="0"/>
              <a:t>art. 37</a:t>
            </a:r>
            <a:r>
              <a:rPr lang="pt-BR" sz="1800" dirty="0" smtClean="0"/>
              <a:t> - princípio da eficiência da Administração Pública</a:t>
            </a:r>
          </a:p>
          <a:p>
            <a:pPr lvl="1" algn="just" eaLnBrk="1" hangingPunct="1">
              <a:buClr>
                <a:srgbClr val="094C8D"/>
              </a:buClr>
              <a:buFontTx/>
              <a:buNone/>
            </a:pPr>
            <a:endParaRPr lang="pt-BR" sz="1800" dirty="0" smtClean="0"/>
          </a:p>
          <a:p>
            <a:pPr lvl="1" algn="just" eaLnBrk="1" hangingPunct="1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800" dirty="0" smtClean="0"/>
              <a:t>  Proposta do Governo atual de criação de Seguradora Estatal específica: na “contramão” da história. Princípio </a:t>
            </a:r>
            <a:r>
              <a:rPr lang="pt-BR" sz="1800" b="1" dirty="0" smtClean="0">
                <a:solidFill>
                  <a:srgbClr val="094C8D"/>
                </a:solidFill>
              </a:rPr>
              <a:t>“usuário-poluidor” </a:t>
            </a:r>
            <a:r>
              <a:rPr lang="pt-BR" sz="1800" dirty="0" smtClean="0"/>
              <a:t>na justificativa do anteprojeto </a:t>
            </a:r>
          </a:p>
          <a:p>
            <a:pPr eaLnBrk="1" hangingPunct="1"/>
            <a:endParaRPr lang="pt-BR" sz="1800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Discussão acerca da obrigatoriedade ou não para seguros ambientais no Brasil</a:t>
            </a:r>
            <a:endParaRPr lang="pt-BR" sz="2000" dirty="0">
              <a:latin typeface="+mn-lt"/>
            </a:endParaRP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844674"/>
            <a:ext cx="7312025" cy="4104605"/>
          </a:xfrm>
        </p:spPr>
        <p:txBody>
          <a:bodyPr/>
          <a:lstStyle/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Decreto n.º 23.941, de 11.01.2002, do Estado do Pernambuco</a:t>
            </a:r>
            <a:r>
              <a:rPr lang="pt-BR" sz="1800" dirty="0" smtClean="0"/>
              <a:t>, regulamentou a Lei n.º 12.008, de 1º.06.2001, a qual dispõe sobre a política estadual de resíduos sólidos daquele Estado e determinou </a:t>
            </a:r>
            <a:r>
              <a:rPr lang="pt-BR" sz="1800" i="1" dirty="0" smtClean="0"/>
              <a:t>a obrigatoriedade do seguro</a:t>
            </a:r>
            <a:r>
              <a:rPr lang="pt-BR" sz="1800" dirty="0" smtClean="0"/>
              <a:t>, nos termos do seu art. 25, </a:t>
            </a:r>
            <a:r>
              <a:rPr lang="pt-BR" sz="1800" i="1" dirty="0" err="1" smtClean="0"/>
              <a:t>verbis</a:t>
            </a:r>
            <a:r>
              <a:rPr lang="pt-BR" sz="1800" dirty="0" smtClean="0"/>
              <a:t> - </a:t>
            </a:r>
            <a:r>
              <a:rPr lang="pt-BR" sz="1800" i="1" dirty="0" smtClean="0"/>
              <a:t>“As empresas geradoras e receptoras de resíduos deverão contratar seguro ambiental visando a garantir a recuperação de áreas degradadas em função de suas atividades, por acidentes, ou pela disposição inadequada de resíduos”.</a:t>
            </a:r>
            <a:r>
              <a:rPr lang="en-US" sz="1800" dirty="0" smtClean="0"/>
              <a:t> </a:t>
            </a:r>
          </a:p>
          <a:p>
            <a:pPr algn="just" eaLnBrk="1" hangingPunct="1"/>
            <a:endParaRPr lang="pt-BR" sz="1800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Resolução 1 da Comissão Interministerial de Mudança Climática &gt;</a:t>
            </a:r>
            <a:r>
              <a:rPr lang="pt-BR" sz="1800" dirty="0" smtClean="0"/>
              <a:t> seguro obrigatório</a:t>
            </a:r>
          </a:p>
          <a:p>
            <a:pPr algn="just" eaLnBrk="1" hangingPunct="1">
              <a:buNone/>
            </a:pPr>
            <a:endParaRPr lang="pt-BR" sz="1800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Artigo 40 da Lei  n.º 12.305, de 02.08.2010 –</a:t>
            </a:r>
            <a:r>
              <a:rPr lang="pt-BR" sz="1800" dirty="0" smtClean="0"/>
              <a:t> LPNRS </a:t>
            </a:r>
            <a:r>
              <a:rPr lang="pt-BR" sz="1800" b="1" dirty="0" smtClean="0"/>
              <a:t>&gt;&gt;&gt;&gt;</a:t>
            </a:r>
          </a:p>
          <a:p>
            <a:endParaRPr lang="pt-BR" dirty="0" smtClean="0"/>
          </a:p>
        </p:txBody>
      </p:sp>
    </p:spTree>
  </p:cSld>
  <p:clrMapOvr>
    <a:masterClrMapping/>
  </p:clrMapOvr>
  <p:transition spd="med">
    <p:pull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Artigo 40 da Lei  n.º 12.305, de 02.08.2010 – LPNRS e Artigo 67 do Decreto n.º 7.404, de 23.12.2010 - Regulamento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700808"/>
            <a:ext cx="7488882" cy="4320479"/>
          </a:xfrm>
        </p:spPr>
        <p:txBody>
          <a:bodyPr/>
          <a:lstStyle/>
          <a:p>
            <a:pPr algn="just">
              <a:buNone/>
            </a:pPr>
            <a:r>
              <a:rPr lang="pt-BR" b="1" dirty="0" smtClean="0">
                <a:solidFill>
                  <a:srgbClr val="094C8D"/>
                </a:solidFill>
              </a:rPr>
              <a:t>LPNRS</a:t>
            </a:r>
          </a:p>
          <a:p>
            <a:pPr algn="just"/>
            <a:r>
              <a:rPr lang="pt-BR" dirty="0" smtClean="0"/>
              <a:t> </a:t>
            </a:r>
            <a:r>
              <a:rPr lang="pt-BR" b="1" dirty="0" smtClean="0"/>
              <a:t>Art. 40. </a:t>
            </a:r>
            <a:r>
              <a:rPr lang="pt-BR" dirty="0" smtClean="0"/>
              <a:t>No licenciamento ambiental de empreendimentos ou atividades que operem com resíduos perigosos, o órgão licenciador do Sisnama </a:t>
            </a:r>
            <a:r>
              <a:rPr lang="pt-BR" b="1" dirty="0" smtClean="0">
                <a:solidFill>
                  <a:srgbClr val="094C8D"/>
                </a:solidFill>
              </a:rPr>
              <a:t>pode</a:t>
            </a:r>
            <a:r>
              <a:rPr lang="pt-BR" dirty="0" smtClean="0"/>
              <a:t> exigir a contratação de seguro de responsabilidade civil por danos causados ao meio ambiente ou à saúde pública, observadas as regras sobre cobertura e os limites máximos de contratação fixados em regulamento.</a:t>
            </a:r>
          </a:p>
          <a:p>
            <a:pPr algn="just"/>
            <a:r>
              <a:rPr lang="pt-BR" b="1" dirty="0" smtClean="0"/>
              <a:t>Parágrafo único. </a:t>
            </a:r>
            <a:r>
              <a:rPr lang="pt-BR" dirty="0" smtClean="0"/>
              <a:t>O disposto no caput considerará o porte da empresa, conforme regulamento.</a:t>
            </a:r>
          </a:p>
          <a:p>
            <a:pPr algn="just">
              <a:buNone/>
            </a:pPr>
            <a:r>
              <a:rPr lang="pt-BR" b="1" dirty="0" smtClean="0">
                <a:solidFill>
                  <a:srgbClr val="094C8D"/>
                </a:solidFill>
              </a:rPr>
              <a:t>Decreto 7.404/2010</a:t>
            </a:r>
          </a:p>
          <a:p>
            <a:pPr algn="just"/>
            <a:r>
              <a:rPr lang="pt-BR" b="1" dirty="0" smtClean="0"/>
              <a:t>Art. 67. </a:t>
            </a:r>
            <a:r>
              <a:rPr lang="pt-BR" dirty="0" smtClean="0"/>
              <a:t>....limites máximos de contratação estabelecidos pelo Conselho Nacional de Seguros Privados – CNSP.</a:t>
            </a:r>
          </a:p>
          <a:p>
            <a:pPr algn="just"/>
            <a:r>
              <a:rPr lang="pt-BR" b="1" dirty="0" smtClean="0"/>
              <a:t>Parágrafo único. </a:t>
            </a:r>
            <a:r>
              <a:rPr lang="pt-BR" dirty="0" smtClean="0"/>
              <a:t>....o porte e as características da empresa.</a:t>
            </a:r>
            <a:endParaRPr lang="pt-BR" b="1" dirty="0"/>
          </a:p>
        </p:txBody>
      </p:sp>
    </p:spTree>
  </p:cSld>
  <p:clrMapOvr>
    <a:masterClrMapping/>
  </p:clrMapOvr>
  <p:transition spd="med">
    <p:pull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Discussão acerca da obrigatoriedade ou não para seguros ambientais no Brasil</a:t>
            </a:r>
            <a:endParaRPr lang="pt-BR" sz="200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5813" y="1643063"/>
            <a:ext cx="7715250" cy="4000500"/>
          </a:xfrm>
        </p:spPr>
        <p:txBody>
          <a:bodyPr lIns="144000"/>
          <a:lstStyle/>
          <a:p>
            <a:pPr algn="ctr">
              <a:buNone/>
              <a:defRPr/>
            </a:pPr>
            <a:r>
              <a:rPr lang="pt-BR" sz="1800" b="1" dirty="0" smtClean="0">
                <a:solidFill>
                  <a:srgbClr val="094C8D"/>
                </a:solidFill>
              </a:rPr>
              <a:t>Plano Setorial da Indústria de Seguros – 2004 a 2014</a:t>
            </a:r>
          </a:p>
          <a:p>
            <a:pPr algn="just">
              <a:defRPr/>
            </a:pPr>
            <a:r>
              <a:rPr lang="pt-BR" sz="1800" b="1" dirty="0" smtClean="0">
                <a:solidFill>
                  <a:srgbClr val="094C8D"/>
                </a:solidFill>
              </a:rPr>
              <a:t>Posição da Federação das Seguradoras acerca da obrigatoriedade dos seguros ambientais: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accent4"/>
                </a:solidFill>
              </a:rPr>
              <a:t>A obrigatoriedade impede a criatividade de cada Seguradora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accent4"/>
                </a:solidFill>
              </a:rPr>
              <a:t>A obrigatoriedade é ineficaz, pois que não consegue a adesão integral das Seguradoras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accent4"/>
                </a:solidFill>
              </a:rPr>
              <a:t>Deve ser assegurado o direito da Seguradora de avaliar, mensurar e tarifar cada risco isoladamente e de acordo com métodos próprios ao segmento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accent4"/>
                </a:solidFill>
              </a:rPr>
              <a:t>Não é função do Mercado Segurador controlar o cumprimento de normas ambientais. O poder de polícia é do Estado e não da iniciativa privada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accent4"/>
                </a:solidFill>
              </a:rPr>
              <a:t>As soluções mais criativas se dão no regime de comercialização facultativa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accent4"/>
                </a:solidFill>
              </a:rPr>
              <a:t>Possível impacto negativo nos pequenos e médios negócios, caso a apólice seja considerada instrumento para autorização de operação das empresas 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accent4"/>
                </a:solidFill>
              </a:rPr>
              <a:t>O seguro deve ser apenas mais uma garantia financeira entre outras, de livre opção do empreendedor </a:t>
            </a:r>
          </a:p>
          <a:p>
            <a:pPr algn="just">
              <a:defRPr/>
            </a:pPr>
            <a:r>
              <a:rPr lang="pt-BR" sz="1600" dirty="0" smtClean="0">
                <a:solidFill>
                  <a:schemeClr val="accent4"/>
                </a:solidFill>
              </a:rPr>
              <a:t>O </a:t>
            </a:r>
            <a:r>
              <a:rPr lang="pt-BR" sz="1600" b="1" dirty="0" smtClean="0">
                <a:solidFill>
                  <a:srgbClr val="094C8D"/>
                </a:solidFill>
              </a:rPr>
              <a:t>seguro não pode constituir uma Licença para Poluir</a:t>
            </a:r>
          </a:p>
          <a:p>
            <a:pPr lvl="1" algn="just">
              <a:buClr>
                <a:schemeClr val="accent2"/>
              </a:buClr>
              <a:buSzPct val="90000"/>
              <a:buFont typeface="Arial" pitchFamily="34" charset="0"/>
              <a:buChar char="•"/>
              <a:defRPr/>
            </a:pPr>
            <a:endParaRPr lang="pt-BR" sz="16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pt-BR" b="1" dirty="0" smtClean="0">
              <a:solidFill>
                <a:srgbClr val="094C8D"/>
              </a:solidFill>
            </a:endParaRPr>
          </a:p>
          <a:p>
            <a:pPr>
              <a:defRPr/>
            </a:pPr>
            <a:endParaRPr lang="pt-BR" b="1" dirty="0">
              <a:solidFill>
                <a:srgbClr val="094C8D"/>
              </a:solidFill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03225"/>
            <a:ext cx="7696200" cy="1096963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Discussão acerca da obrigatoriedade ou não para seguros ambientais no Brasil – 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Comparativos estrangeiros</a:t>
            </a:r>
            <a:endParaRPr lang="en-US" sz="2000" b="0" i="1" dirty="0" smtClean="0">
              <a:latin typeface="+mn-lt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662863" cy="5099050"/>
          </a:xfrm>
        </p:spPr>
        <p:txBody>
          <a:bodyPr/>
          <a:lstStyle/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r>
              <a:rPr lang="pt-BR" sz="1800" b="1" dirty="0" err="1" smtClean="0">
                <a:solidFill>
                  <a:srgbClr val="094C8D"/>
                </a:solidFill>
              </a:rPr>
              <a:t>Ley</a:t>
            </a:r>
            <a:r>
              <a:rPr lang="pt-BR" sz="1800" b="1" dirty="0" smtClean="0">
                <a:solidFill>
                  <a:srgbClr val="094C8D"/>
                </a:solidFill>
              </a:rPr>
              <a:t> nº. 25.675, 06.11.2002 – Argentina. </a:t>
            </a:r>
            <a:r>
              <a:rPr lang="pt-BR" sz="1800" dirty="0" smtClean="0"/>
              <a:t>Seguro ou auto-gestão (solvência econômica e financeira). Impasse quanto a obrigatoriedade &gt; nenhuma Seguradora ofereceu programa de seguro suficiente, segundo as exigências legais </a:t>
            </a:r>
            <a:r>
              <a:rPr lang="pt-BR" sz="1800" b="1" dirty="0" smtClean="0">
                <a:solidFill>
                  <a:srgbClr val="094C8D"/>
                </a:solidFill>
              </a:rPr>
              <a:t>&gt;&gt;&gt;&gt;</a:t>
            </a:r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endParaRPr lang="pt-BR" sz="1800" dirty="0" smtClean="0"/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>
                <a:solidFill>
                  <a:srgbClr val="094C8D"/>
                </a:solidFill>
              </a:rPr>
              <a:t>Diretiva 2004/35/CE, de 21.04.2004 </a:t>
            </a:r>
            <a:r>
              <a:rPr lang="pt-BR" sz="1800" dirty="0" smtClean="0"/>
              <a:t>- Não obrigatoriedade do seguro</a:t>
            </a:r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endParaRPr lang="pt-BR" sz="1800" dirty="0" smtClean="0"/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r>
              <a:rPr lang="pt-BR" sz="1800" b="1" dirty="0" err="1" smtClean="0">
                <a:solidFill>
                  <a:srgbClr val="094C8D"/>
                </a:solidFill>
              </a:rPr>
              <a:t>Ley</a:t>
            </a:r>
            <a:r>
              <a:rPr lang="pt-BR" sz="1800" b="1" dirty="0" smtClean="0">
                <a:solidFill>
                  <a:srgbClr val="094C8D"/>
                </a:solidFill>
              </a:rPr>
              <a:t> 26, de 23.10.2007</a:t>
            </a:r>
            <a:r>
              <a:rPr lang="en-US" sz="1800" b="1" dirty="0" smtClean="0">
                <a:solidFill>
                  <a:srgbClr val="094C8D"/>
                </a:solidFill>
              </a:rPr>
              <a:t> – </a:t>
            </a:r>
            <a:r>
              <a:rPr lang="pt-BR" sz="1800" b="1" dirty="0" smtClean="0">
                <a:solidFill>
                  <a:srgbClr val="094C8D"/>
                </a:solidFill>
              </a:rPr>
              <a:t>Espanha - </a:t>
            </a:r>
            <a:r>
              <a:rPr lang="pt-BR" sz="1800" dirty="0" smtClean="0"/>
              <a:t>3 garantias financeiras: seguro; aval; reserva técnica ou fundo (art. 26), a partir de 30.04.2010. Limite da garantia &gt; 20 Milhões de Euros - por evento/ agregado anual (art. 30). Fundo de Compensação de Danos Ambientais (art. 33): sobretaxa sobre seguros contratados; Seguradoras extintas, insolventes, em liquidação  </a:t>
            </a:r>
            <a:r>
              <a:rPr lang="pt-BR" sz="1800" b="1" dirty="0" smtClean="0">
                <a:solidFill>
                  <a:srgbClr val="094C8D"/>
                </a:solidFill>
              </a:rPr>
              <a:t>&gt;&gt;&gt;&gt;</a:t>
            </a:r>
          </a:p>
          <a:p>
            <a:pPr algn="just" eaLnBrk="1" hangingPunct="1">
              <a:buFont typeface="Monotype Sorts" pitchFamily="2" charset="2"/>
              <a:buBlip>
                <a:blip r:embed="rId2"/>
              </a:buBlip>
            </a:pPr>
            <a:endParaRPr lang="pt-BR" sz="1600" b="1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854422"/>
          </a:xfrm>
        </p:spPr>
        <p:txBody>
          <a:bodyPr/>
          <a:lstStyle/>
          <a:p>
            <a:pPr algn="ctr"/>
            <a:r>
              <a:rPr lang="en-US" sz="2000" dirty="0" smtClean="0">
                <a:solidFill>
                  <a:srgbClr val="094C8D"/>
                </a:solidFill>
                <a:latin typeface="+mn-lt"/>
              </a:rPr>
              <a:t>Argentina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500174"/>
            <a:ext cx="7929618" cy="4643470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pt-BR" sz="1600" b="1" dirty="0" err="1" smtClean="0">
                <a:solidFill>
                  <a:srgbClr val="094C8D"/>
                </a:solidFill>
              </a:rPr>
              <a:t>Ley</a:t>
            </a:r>
            <a:r>
              <a:rPr lang="pt-BR" sz="1600" b="1" dirty="0" smtClean="0">
                <a:solidFill>
                  <a:srgbClr val="094C8D"/>
                </a:solidFill>
              </a:rPr>
              <a:t> </a:t>
            </a:r>
            <a:r>
              <a:rPr lang="pt-BR" sz="1600" b="1" dirty="0">
                <a:solidFill>
                  <a:srgbClr val="094C8D"/>
                </a:solidFill>
              </a:rPr>
              <a:t>n.º 25.675, de 06.11.2002 </a:t>
            </a:r>
            <a:r>
              <a:rPr lang="pt-BR" sz="1600" dirty="0"/>
              <a:t>&gt; obrigatoriedade do seguro, ou auto-gestão (quando </a:t>
            </a:r>
            <a:r>
              <a:rPr lang="pt-BR" sz="1600" dirty="0" smtClean="0"/>
              <a:t>o empreendedor tiver </a:t>
            </a:r>
            <a:r>
              <a:rPr lang="pt-BR" sz="1600" dirty="0"/>
              <a:t>solvência econômica e financeira</a:t>
            </a:r>
            <a:r>
              <a:rPr lang="pt-BR" sz="1600" dirty="0" smtClean="0"/>
              <a:t>)</a:t>
            </a:r>
          </a:p>
          <a:p>
            <a:pPr algn="just">
              <a:lnSpc>
                <a:spcPct val="120000"/>
              </a:lnSpc>
            </a:pPr>
            <a:r>
              <a:rPr lang="pt-BR" sz="1600" b="1" dirty="0" smtClean="0">
                <a:solidFill>
                  <a:srgbClr val="094C8D"/>
                </a:solidFill>
              </a:rPr>
              <a:t>Art</a:t>
            </a:r>
            <a:r>
              <a:rPr lang="pt-BR" sz="1600" b="1" dirty="0">
                <a:solidFill>
                  <a:srgbClr val="094C8D"/>
                </a:solidFill>
              </a:rPr>
              <a:t>. 27. </a:t>
            </a:r>
            <a:r>
              <a:rPr lang="pt-BR" sz="1600" dirty="0"/>
              <a:t>Definição de dano ambiental: “toda alteração relevante que modifique negativamente o ambiente, seus recursos, o equilíbrio dos ecossistemas, os bens ou valores </a:t>
            </a:r>
            <a:r>
              <a:rPr lang="pt-BR" sz="1600" dirty="0" smtClean="0"/>
              <a:t>coletivos”</a:t>
            </a:r>
          </a:p>
          <a:p>
            <a:pPr algn="just">
              <a:lnSpc>
                <a:spcPct val="120000"/>
              </a:lnSpc>
            </a:pPr>
            <a:r>
              <a:rPr lang="pt-BR" sz="1600" b="1" dirty="0" smtClean="0">
                <a:solidFill>
                  <a:srgbClr val="094C8D"/>
                </a:solidFill>
              </a:rPr>
              <a:t>RC objetiva </a:t>
            </a:r>
            <a:r>
              <a:rPr lang="pt-BR" sz="1600" dirty="0"/>
              <a:t>do </a:t>
            </a:r>
            <a:r>
              <a:rPr lang="pt-BR" sz="1600" dirty="0" smtClean="0"/>
              <a:t>poluidor</a:t>
            </a:r>
          </a:p>
          <a:p>
            <a:pPr algn="just">
              <a:lnSpc>
                <a:spcPct val="120000"/>
              </a:lnSpc>
            </a:pPr>
            <a:r>
              <a:rPr lang="pt-BR" sz="1600" dirty="0" smtClean="0"/>
              <a:t>A </a:t>
            </a:r>
            <a:r>
              <a:rPr lang="pt-BR" sz="1600" dirty="0"/>
              <a:t>Lei está centrada no </a:t>
            </a:r>
            <a:r>
              <a:rPr lang="pt-BR" sz="1600" b="1" dirty="0">
                <a:solidFill>
                  <a:srgbClr val="094C8D"/>
                </a:solidFill>
              </a:rPr>
              <a:t>Direito Difuso </a:t>
            </a:r>
            <a:r>
              <a:rPr lang="pt-BR" sz="1600" dirty="0"/>
              <a:t>da sociedade argentina e não visa os danos individuais, já regulados pelo Código Civil. Tutela o bem coletivo em relação ao meio </a:t>
            </a:r>
            <a:r>
              <a:rPr lang="pt-BR" sz="1600" dirty="0" smtClean="0"/>
              <a:t>ambiente</a:t>
            </a:r>
          </a:p>
          <a:p>
            <a:pPr algn="just">
              <a:lnSpc>
                <a:spcPct val="120000"/>
              </a:lnSpc>
            </a:pPr>
            <a:r>
              <a:rPr lang="pt-BR" sz="1600" dirty="0" smtClean="0"/>
              <a:t>A </a:t>
            </a:r>
            <a:r>
              <a:rPr lang="pt-BR" sz="1600" dirty="0"/>
              <a:t>lei visa o restabelecimento do local atingido ou caráter substitutivo – depósito em </a:t>
            </a:r>
            <a:r>
              <a:rPr lang="pt-BR" sz="1600" b="1" dirty="0">
                <a:solidFill>
                  <a:srgbClr val="094C8D"/>
                </a:solidFill>
              </a:rPr>
              <a:t>Fundo de Compensação Ambiental </a:t>
            </a:r>
            <a:r>
              <a:rPr lang="pt-BR" sz="1600" dirty="0"/>
              <a:t>criado pela mesma </a:t>
            </a:r>
            <a:r>
              <a:rPr lang="pt-BR" sz="1600" dirty="0" smtClean="0"/>
              <a:t>Lei</a:t>
            </a:r>
          </a:p>
          <a:p>
            <a:pPr algn="just">
              <a:lnSpc>
                <a:spcPct val="120000"/>
              </a:lnSpc>
            </a:pPr>
            <a:r>
              <a:rPr lang="pt-BR" sz="1600" b="1" dirty="0" smtClean="0">
                <a:solidFill>
                  <a:srgbClr val="094C8D"/>
                </a:solidFill>
              </a:rPr>
              <a:t>Seguro </a:t>
            </a:r>
            <a:r>
              <a:rPr lang="pt-BR" sz="1600" b="1" dirty="0">
                <a:solidFill>
                  <a:srgbClr val="094C8D"/>
                </a:solidFill>
              </a:rPr>
              <a:t>de Garantia </a:t>
            </a:r>
            <a:r>
              <a:rPr lang="pt-BR" sz="1600" dirty="0"/>
              <a:t>para evitar a não indenização, no caso de insolvência do </a:t>
            </a:r>
            <a:r>
              <a:rPr lang="pt-BR" sz="1600" dirty="0" smtClean="0"/>
              <a:t>poluidor</a:t>
            </a:r>
          </a:p>
          <a:p>
            <a:pPr algn="just">
              <a:lnSpc>
                <a:spcPct val="120000"/>
              </a:lnSpc>
            </a:pPr>
            <a:r>
              <a:rPr lang="pt-BR" sz="1600" dirty="0" smtClean="0"/>
              <a:t>A </a:t>
            </a:r>
            <a:r>
              <a:rPr lang="pt-BR" sz="1600" b="1" dirty="0">
                <a:solidFill>
                  <a:srgbClr val="094C8D"/>
                </a:solidFill>
              </a:rPr>
              <a:t>obrigatoriedade do seguro </a:t>
            </a:r>
            <a:r>
              <a:rPr lang="pt-BR" sz="1600" dirty="0"/>
              <a:t>não motivou as Seguradoras Locais a oferecerem os produtos adequados, desde a promulgação da Lei.</a:t>
            </a:r>
          </a:p>
          <a:p>
            <a:pPr>
              <a:lnSpc>
                <a:spcPct val="120000"/>
              </a:lnSpc>
            </a:pPr>
            <a:endParaRPr lang="en-US" sz="1600" dirty="0"/>
          </a:p>
        </p:txBody>
      </p:sp>
    </p:spTree>
  </p:cSld>
  <p:clrMapOvr>
    <a:masterClrMapping/>
  </p:clrMapOvr>
  <p:transition spd="med"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48680"/>
            <a:ext cx="7467600" cy="921345"/>
          </a:xfrm>
        </p:spPr>
        <p:txBody>
          <a:bodyPr/>
          <a:lstStyle/>
          <a:p>
            <a:pPr algn="ctr"/>
            <a:r>
              <a:rPr lang="pt-BR" sz="2000" dirty="0">
                <a:solidFill>
                  <a:srgbClr val="094C8D"/>
                </a:solidFill>
                <a:latin typeface="Arial" charset="0"/>
                <a:sym typeface="Symbol" pitchFamily="18" charset="2"/>
              </a:rPr>
              <a:t>Direito Ambiental no Brasil </a:t>
            </a:r>
            <a:br>
              <a:rPr lang="pt-BR" sz="2000" dirty="0">
                <a:solidFill>
                  <a:srgbClr val="094C8D"/>
                </a:solidFill>
                <a:latin typeface="Arial" charset="0"/>
                <a:sym typeface="Symbol" pitchFamily="18" charset="2"/>
              </a:rPr>
            </a:br>
            <a:endParaRPr lang="pt-BR" sz="1800" dirty="0">
              <a:solidFill>
                <a:srgbClr val="094C8D"/>
              </a:solidFill>
              <a:sym typeface="Symbol" pitchFamily="18" charset="2"/>
            </a:endParaRP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3" cy="4464496"/>
          </a:xfrm>
        </p:spPr>
        <p:txBody>
          <a:bodyPr/>
          <a:lstStyle/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CF </a:t>
            </a:r>
            <a:r>
              <a:rPr lang="pt-BR" sz="1800" b="1" dirty="0"/>
              <a:t>de 1988, art. 225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/>
              <a:t>Lei n.º 6.938, de 31.08.1981 - Política Nacional do Meio Ambiente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/>
              <a:t>Lei n.º 7.347/85 (LACP) e Lei n.º 8.078/90 (CDC</a:t>
            </a:r>
            <a:r>
              <a:rPr lang="pt-BR" sz="1800" b="1" dirty="0" smtClean="0"/>
              <a:t>)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Lei n.º 12.187, de 29.12.2009 – PNMC – Mudança do Clima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Lei n.º 12.305/2010 – </a:t>
            </a:r>
            <a:r>
              <a:rPr lang="pt-BR" sz="1800" b="1" dirty="0" smtClean="0">
                <a:solidFill>
                  <a:srgbClr val="094C8D"/>
                </a:solidFill>
              </a:rPr>
              <a:t>PNRS</a:t>
            </a:r>
            <a:r>
              <a:rPr lang="pt-BR" sz="1800" b="1" dirty="0" smtClean="0"/>
              <a:t> – Decreto n.º 7.404/2010 – regulamento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Resoluções do Conama (420/2009 – áreas contaminadas, etc.)</a:t>
            </a:r>
            <a:endParaRPr lang="pt-BR" sz="1800" b="1" dirty="0"/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/>
              <a:t>Do individual para o transindividual - Direitos Difusos </a:t>
            </a:r>
            <a:r>
              <a:rPr lang="pt-BR" sz="1800" b="1" dirty="0" smtClean="0"/>
              <a:t>(...danos </a:t>
            </a:r>
            <a:r>
              <a:rPr lang="pt-BR" sz="1800" b="1" dirty="0"/>
              <a:t>causados ao meio ambiente </a:t>
            </a:r>
            <a:r>
              <a:rPr lang="pt-BR" sz="1800" b="1" i="1" u="sng" dirty="0">
                <a:solidFill>
                  <a:srgbClr val="094C8D"/>
                </a:solidFill>
              </a:rPr>
              <a:t>e</a:t>
            </a:r>
            <a:r>
              <a:rPr lang="pt-BR" sz="1800" b="1" dirty="0"/>
              <a:t> a terceiros... </a:t>
            </a:r>
            <a:r>
              <a:rPr lang="pt-BR" sz="1800" b="1" dirty="0" smtClean="0"/>
              <a:t> &gt; </a:t>
            </a:r>
            <a:r>
              <a:rPr lang="pt-BR" sz="1800" b="1" dirty="0"/>
              <a:t>Lei </a:t>
            </a:r>
            <a:r>
              <a:rPr lang="pt-BR" sz="1800" b="1" dirty="0" smtClean="0"/>
              <a:t>6.938/81 </a:t>
            </a:r>
            <a:r>
              <a:rPr lang="pt-BR" sz="1800" b="1" dirty="0" smtClean="0">
                <a:solidFill>
                  <a:srgbClr val="094C8D"/>
                </a:solidFill>
              </a:rPr>
              <a:t>&gt;&gt;&gt;</a:t>
            </a:r>
            <a:endParaRPr lang="pt-BR" sz="1800" b="1" dirty="0">
              <a:solidFill>
                <a:srgbClr val="094C8D"/>
              </a:solidFill>
            </a:endParaRP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/>
              <a:t>Responsabilidade </a:t>
            </a:r>
            <a:r>
              <a:rPr lang="pt-BR" sz="1800" b="1" dirty="0">
                <a:solidFill>
                  <a:srgbClr val="094C8D"/>
                </a:solidFill>
              </a:rPr>
              <a:t>objetiva </a:t>
            </a:r>
            <a:r>
              <a:rPr lang="pt-BR" sz="1800" b="1" dirty="0"/>
              <a:t>&gt; poluidor/pagador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>
                <a:solidFill>
                  <a:srgbClr val="094C8D"/>
                </a:solidFill>
              </a:rPr>
              <a:t>Dano moral </a:t>
            </a:r>
            <a:r>
              <a:rPr lang="pt-BR" sz="1800" b="1" dirty="0" smtClean="0">
                <a:solidFill>
                  <a:srgbClr val="094C8D"/>
                </a:solidFill>
              </a:rPr>
              <a:t>coletivo &gt;&gt;&gt;</a:t>
            </a:r>
            <a:endParaRPr lang="pt-BR" sz="1800" b="1" dirty="0">
              <a:solidFill>
                <a:srgbClr val="094C8D"/>
              </a:solidFill>
            </a:endParaRP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>
                <a:solidFill>
                  <a:srgbClr val="094C8D"/>
                </a:solidFill>
              </a:rPr>
              <a:t>Imprescritibilidade do dano ambiental</a:t>
            </a:r>
          </a:p>
          <a:p>
            <a:pPr marL="0" indent="0" algn="just">
              <a:buFont typeface="Monotype Sorts" pitchFamily="2" charset="2"/>
              <a:buNone/>
            </a:pPr>
            <a:r>
              <a:rPr lang="pt-BR" sz="2000" b="1" dirty="0" smtClean="0">
                <a:solidFill>
                  <a:srgbClr val="094C8D"/>
                </a:solidFill>
                <a:sym typeface="Wingdings 3"/>
              </a:rPr>
              <a:t></a:t>
            </a:r>
            <a:r>
              <a:rPr lang="pt-BR" sz="2000" b="1" dirty="0" smtClean="0">
                <a:solidFill>
                  <a:srgbClr val="094C8D"/>
                </a:solidFill>
              </a:rPr>
              <a:t> </a:t>
            </a:r>
            <a:r>
              <a:rPr lang="pt-BR" sz="1800" dirty="0"/>
              <a:t>Uma </a:t>
            </a:r>
            <a:r>
              <a:rPr lang="pt-BR" sz="1800" b="1" dirty="0">
                <a:solidFill>
                  <a:srgbClr val="094C8D"/>
                </a:solidFill>
              </a:rPr>
              <a:t>apólice tradicional de Responsabilidade Civil</a:t>
            </a:r>
            <a:r>
              <a:rPr lang="pt-BR" sz="1800" b="1" i="1" dirty="0"/>
              <a:t> </a:t>
            </a:r>
            <a:r>
              <a:rPr lang="pt-BR" sz="1800" dirty="0"/>
              <a:t>consegue, por si só, contemplar com eficácia a cobertura para o complexo risco ambiental? </a:t>
            </a:r>
            <a:r>
              <a:rPr lang="pt-BR" sz="1800" b="1" dirty="0">
                <a:solidFill>
                  <a:srgbClr val="094C8D"/>
                </a:solidFill>
              </a:rPr>
              <a:t>Certamente que </a:t>
            </a:r>
            <a:r>
              <a:rPr lang="pt-BR" sz="1800" b="1" dirty="0" smtClean="0">
                <a:solidFill>
                  <a:srgbClr val="094C8D"/>
                </a:solidFill>
              </a:rPr>
              <a:t>não!</a:t>
            </a:r>
            <a:endParaRPr lang="pt-BR" sz="1800" b="1" dirty="0">
              <a:solidFill>
                <a:srgbClr val="094C8D"/>
              </a:solidFill>
            </a:endParaRPr>
          </a:p>
        </p:txBody>
      </p:sp>
    </p:spTree>
  </p:cSld>
  <p:clrMapOvr>
    <a:masterClrMapping/>
  </p:clrMapOvr>
  <p:transition>
    <p:randomBar dir="vert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926430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Espanha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529540" cy="3168650"/>
          </a:xfrm>
        </p:spPr>
        <p:txBody>
          <a:bodyPr/>
          <a:lstStyle/>
          <a:p>
            <a:pPr algn="just"/>
            <a:r>
              <a:rPr lang="pt-BR" sz="1600" b="1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Lei </a:t>
            </a:r>
            <a:r>
              <a:rPr lang="pt-BR" sz="1800" b="1" dirty="0">
                <a:solidFill>
                  <a:srgbClr val="094C8D"/>
                </a:solidFill>
              </a:rPr>
              <a:t>n.º </a:t>
            </a:r>
            <a:r>
              <a:rPr lang="pt-BR" sz="1800" b="1" dirty="0" smtClean="0">
                <a:solidFill>
                  <a:srgbClr val="094C8D"/>
                </a:solidFill>
              </a:rPr>
              <a:t>26, </a:t>
            </a:r>
            <a:r>
              <a:rPr lang="pt-BR" sz="1800" b="1" dirty="0">
                <a:solidFill>
                  <a:srgbClr val="094C8D"/>
                </a:solidFill>
              </a:rPr>
              <a:t>de </a:t>
            </a:r>
            <a:r>
              <a:rPr lang="pt-BR" sz="1800" b="1" dirty="0" smtClean="0">
                <a:solidFill>
                  <a:srgbClr val="094C8D"/>
                </a:solidFill>
              </a:rPr>
              <a:t>23.10.2007</a:t>
            </a:r>
          </a:p>
          <a:p>
            <a:pPr algn="just">
              <a:buNone/>
            </a:pPr>
            <a:endParaRPr lang="pt-BR" sz="1800" b="1" dirty="0" smtClean="0">
              <a:solidFill>
                <a:srgbClr val="094C8D"/>
              </a:solidFill>
            </a:endParaRPr>
          </a:p>
          <a:p>
            <a:pPr algn="just"/>
            <a:r>
              <a:rPr lang="pt-BR" sz="1800" b="1" dirty="0" smtClean="0">
                <a:solidFill>
                  <a:srgbClr val="094C8D"/>
                </a:solidFill>
              </a:rPr>
              <a:t>Cap</a:t>
            </a:r>
            <a:r>
              <a:rPr lang="pt-BR" sz="1800" b="1" dirty="0">
                <a:solidFill>
                  <a:srgbClr val="094C8D"/>
                </a:solidFill>
              </a:rPr>
              <a:t>. IV, art. 24, item 1: </a:t>
            </a:r>
            <a:r>
              <a:rPr lang="pt-BR" sz="1800" dirty="0"/>
              <a:t>“os operadores das atividades incluídas no anexo III deverão dispor de uma </a:t>
            </a:r>
            <a:r>
              <a:rPr lang="pt-BR" sz="1800" i="1" dirty="0"/>
              <a:t>garantia financeira </a:t>
            </a:r>
            <a:r>
              <a:rPr lang="pt-BR" sz="1800" dirty="0"/>
              <a:t>que lhes permita fazer frente à responsabilidade ambiental inerente à atividade ou atividades que pretendem desenvolver” </a:t>
            </a:r>
            <a:endParaRPr lang="pt-BR" sz="1800" dirty="0" smtClean="0"/>
          </a:p>
          <a:p>
            <a:pPr algn="just"/>
            <a:r>
              <a:rPr lang="pt-BR" sz="1800" dirty="0" smtClean="0"/>
              <a:t>O </a:t>
            </a:r>
            <a:r>
              <a:rPr lang="pt-BR" sz="1800" dirty="0"/>
              <a:t>seguro, portanto, não se reveste de única opção. Pode ser oferecida pelo empreendedor de atividades: apólice de seguro, aval concedido por entidade financeira, constituição de reserva técnica (fundo </a:t>
            </a:r>
            <a:r>
              <a:rPr lang="pt-BR" sz="1800" dirty="0" smtClean="0"/>
              <a:t>próprio)</a:t>
            </a:r>
          </a:p>
          <a:p>
            <a:pPr algn="just"/>
            <a:r>
              <a:rPr lang="pt-BR" sz="1800" b="1" dirty="0" smtClean="0">
                <a:solidFill>
                  <a:srgbClr val="094C8D"/>
                </a:solidFill>
              </a:rPr>
              <a:t>Art</a:t>
            </a:r>
            <a:r>
              <a:rPr lang="pt-BR" sz="1800" b="1" dirty="0">
                <a:solidFill>
                  <a:srgbClr val="094C8D"/>
                </a:solidFill>
              </a:rPr>
              <a:t>. 30 </a:t>
            </a:r>
            <a:r>
              <a:rPr lang="pt-BR" sz="1800" dirty="0"/>
              <a:t>– garantia financeira não superior a 20 milhões de euros (evento e agregado-ano). Quem arca com os eventuais </a:t>
            </a:r>
            <a:r>
              <a:rPr lang="pt-BR" sz="1800" dirty="0" smtClean="0"/>
              <a:t>excedentes?</a:t>
            </a:r>
          </a:p>
          <a:p>
            <a:pPr algn="just"/>
            <a:r>
              <a:rPr lang="pt-BR" sz="1800" dirty="0" smtClean="0"/>
              <a:t>O </a:t>
            </a:r>
            <a:r>
              <a:rPr lang="pt-BR" sz="1800" b="1" dirty="0">
                <a:solidFill>
                  <a:srgbClr val="094C8D"/>
                </a:solidFill>
              </a:rPr>
              <a:t>PERM </a:t>
            </a:r>
            <a:r>
              <a:rPr lang="pt-BR" sz="1800" dirty="0"/>
              <a:t>oferece coberturas frente a tais exigências </a:t>
            </a:r>
            <a:r>
              <a:rPr lang="pt-BR" sz="1800" dirty="0" smtClean="0"/>
              <a:t>legais</a:t>
            </a:r>
            <a:endParaRPr lang="pt-BR" sz="1800" dirty="0"/>
          </a:p>
          <a:p>
            <a:pPr lvl="1"/>
            <a:endParaRPr lang="en-US" sz="1600" b="1" dirty="0"/>
          </a:p>
        </p:txBody>
      </p:sp>
    </p:spTree>
  </p:cSld>
  <p:clrMapOvr>
    <a:masterClrMapping/>
  </p:clrMapOvr>
  <p:transition spd="med">
    <p:pull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Pool </a:t>
            </a:r>
            <a:r>
              <a:rPr lang="pt-BR" sz="2000" dirty="0" err="1" smtClean="0">
                <a:solidFill>
                  <a:srgbClr val="094C8D"/>
                </a:solidFill>
                <a:latin typeface="+mn-lt"/>
              </a:rPr>
              <a:t>Español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 de </a:t>
            </a:r>
            <a:r>
              <a:rPr lang="pt-BR" sz="2000" dirty="0" err="1" smtClean="0">
                <a:solidFill>
                  <a:srgbClr val="094C8D"/>
                </a:solidFill>
                <a:latin typeface="+mn-lt"/>
              </a:rPr>
              <a:t>Riesgos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 </a:t>
            </a:r>
            <a:r>
              <a:rPr lang="pt-BR" sz="2000" dirty="0" err="1" smtClean="0">
                <a:solidFill>
                  <a:srgbClr val="094C8D"/>
                </a:solidFill>
                <a:latin typeface="+mn-lt"/>
              </a:rPr>
              <a:t>Medioambientales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 - PERM</a:t>
            </a:r>
            <a:br>
              <a:rPr lang="pt-BR" sz="2000" dirty="0" smtClean="0">
                <a:solidFill>
                  <a:srgbClr val="094C8D"/>
                </a:solidFill>
                <a:latin typeface="+mn-lt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www.perm.es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920880" cy="468052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pt-BR" sz="1800" b="1" dirty="0" smtClean="0">
                <a:solidFill>
                  <a:srgbClr val="094C8D"/>
                </a:solidFill>
              </a:rPr>
              <a:t>		   Em </a:t>
            </a:r>
            <a:r>
              <a:rPr lang="pt-BR" sz="1800" b="1" dirty="0">
                <a:solidFill>
                  <a:srgbClr val="094C8D"/>
                </a:solidFill>
              </a:rPr>
              <a:t>razão da Lei 26/2007, o Pool Espanhol oferece:</a:t>
            </a:r>
          </a:p>
          <a:p>
            <a:pPr lvl="1" algn="just">
              <a:buNone/>
            </a:pPr>
            <a:r>
              <a:rPr lang="pt-BR" sz="1800" b="1" dirty="0">
                <a:solidFill>
                  <a:srgbClr val="094C8D"/>
                </a:solidFill>
              </a:rPr>
              <a:t>Módulo A – </a:t>
            </a:r>
            <a:r>
              <a:rPr lang="pt-BR" sz="1800" dirty="0"/>
              <a:t>cobertura básica e de subscrição obrigatória: Responsabilidade por dano ambiental – contempla riscos regulados pela lei.</a:t>
            </a:r>
          </a:p>
          <a:p>
            <a:pPr lvl="1" algn="just">
              <a:buNone/>
            </a:pPr>
            <a:r>
              <a:rPr lang="pt-BR" sz="1800" b="1" dirty="0">
                <a:solidFill>
                  <a:srgbClr val="094C8D"/>
                </a:solidFill>
              </a:rPr>
              <a:t>Módulo B – </a:t>
            </a:r>
            <a:r>
              <a:rPr lang="pt-BR" sz="1800" dirty="0"/>
              <a:t>optativo – Limpeza e descontaminação do próprio solo do Segurado, cuja cobertura é normalmente excluída dos clausulados padronizados, por se tratar de danos próprios e sujeitos a tratamentos especiais.</a:t>
            </a:r>
          </a:p>
          <a:p>
            <a:pPr lvl="1" algn="just">
              <a:buNone/>
            </a:pPr>
            <a:r>
              <a:rPr lang="pt-BR" sz="1800" b="1" dirty="0">
                <a:solidFill>
                  <a:srgbClr val="094C8D"/>
                </a:solidFill>
              </a:rPr>
              <a:t>Módulo C – </a:t>
            </a:r>
            <a:r>
              <a:rPr lang="pt-BR" sz="1800" dirty="0"/>
              <a:t>optativo – Responsabilidade clássica com cobertura de danos a terceiros derivadas da poluição ambiental.</a:t>
            </a:r>
          </a:p>
          <a:p>
            <a:pPr algn="just">
              <a:buNone/>
            </a:pPr>
            <a:r>
              <a:rPr lang="pt-BR" sz="1800" dirty="0"/>
              <a:t> </a:t>
            </a:r>
            <a:endParaRPr lang="pt-BR" sz="1800" dirty="0" smtClean="0"/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b="1" dirty="0" smtClean="0"/>
              <a:t>A </a:t>
            </a:r>
            <a:r>
              <a:rPr lang="pt-BR" sz="1600" b="1" dirty="0"/>
              <a:t>cobertura para o evento se limita a situações </a:t>
            </a:r>
            <a:r>
              <a:rPr lang="pt-BR" sz="1600" b="1" i="1" dirty="0">
                <a:solidFill>
                  <a:srgbClr val="094C8D"/>
                </a:solidFill>
              </a:rPr>
              <a:t>acidentais</a:t>
            </a:r>
            <a:r>
              <a:rPr lang="pt-BR" sz="1600" b="1" dirty="0"/>
              <a:t> e pode ser </a:t>
            </a:r>
            <a:r>
              <a:rPr lang="pt-BR" sz="1600" b="1" i="1" dirty="0">
                <a:solidFill>
                  <a:srgbClr val="094C8D"/>
                </a:solidFill>
              </a:rPr>
              <a:t>súbita</a:t>
            </a:r>
            <a:r>
              <a:rPr lang="pt-BR" sz="1600" b="1" dirty="0"/>
              <a:t> (primeiras 120 horas, desde o momento da ocorrência do acidente que a origina) ou </a:t>
            </a:r>
            <a:r>
              <a:rPr lang="pt-BR" sz="1600" b="1" i="1" dirty="0">
                <a:solidFill>
                  <a:srgbClr val="094C8D"/>
                </a:solidFill>
              </a:rPr>
              <a:t>ampla</a:t>
            </a:r>
            <a:r>
              <a:rPr lang="pt-BR" sz="1600" b="1" dirty="0"/>
              <a:t> (não limita temporalmente o período da manifestação</a:t>
            </a:r>
            <a:r>
              <a:rPr lang="pt-BR" sz="1600" b="1" dirty="0" smtClean="0"/>
              <a:t>). Questões práticas acerca da separação por módulos de coberturas - dificuldades.</a:t>
            </a:r>
            <a:endParaRPr lang="en-US" sz="1600" b="1" dirty="0"/>
          </a:p>
        </p:txBody>
      </p:sp>
    </p:spTree>
  </p:cSld>
  <p:clrMapOvr>
    <a:masterClrMapping/>
  </p:clrMapOvr>
  <p:transition spd="med">
    <p:pull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Portugal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844674"/>
            <a:ext cx="7312025" cy="4104605"/>
          </a:xfrm>
        </p:spPr>
        <p:txBody>
          <a:bodyPr/>
          <a:lstStyle/>
          <a:p>
            <a:r>
              <a:rPr lang="pt-BR" b="1" dirty="0" smtClean="0"/>
              <a:t>Decreto-lei 147/2008</a:t>
            </a:r>
          </a:p>
          <a:p>
            <a:pPr algn="just">
              <a:buNone/>
            </a:pPr>
            <a:r>
              <a:rPr lang="pt-BR" b="1" dirty="0" smtClean="0"/>
              <a:t>Art. 22:</a:t>
            </a:r>
          </a:p>
          <a:p>
            <a:pPr marL="457200" indent="-457200" algn="just">
              <a:buAutoNum type="arabicPeriod"/>
            </a:pPr>
            <a:r>
              <a:rPr lang="pt-BR" dirty="0" smtClean="0"/>
              <a:t>Os operadores que exerçam as atividades ocupacionais enumeradas no anexo III constituem obrigatoriamente uma ou mais garantias financeiras próprias e autônomas, alternativas ou complementares entre si, que lhes permitam assumir a responsabilidade ambiental inerente à atividade por si desenvolvida;</a:t>
            </a:r>
          </a:p>
          <a:p>
            <a:pPr marL="457200" indent="-457200" algn="just">
              <a:buAutoNum type="arabicPeriod"/>
            </a:pPr>
            <a:r>
              <a:rPr lang="pt-BR" dirty="0" smtClean="0"/>
              <a:t>As garantias financeiras podem constituir-se através da subscrição de apólices de seguros, da obtenção de garantias bancárias, da participação em fundos ambientais ou da constituição de fundos próprios reservados para o efeito.</a:t>
            </a:r>
          </a:p>
          <a:p>
            <a:pPr marL="457200" indent="-457200">
              <a:buNone/>
            </a:pPr>
            <a:r>
              <a:rPr lang="pt-BR" b="1" dirty="0" smtClean="0"/>
              <a:t>  </a:t>
            </a:r>
            <a:endParaRPr lang="pt-BR" b="1" dirty="0"/>
          </a:p>
        </p:txBody>
      </p:sp>
    </p:spTree>
  </p:cSld>
  <p:clrMapOvr>
    <a:masterClrMapping/>
  </p:clrMapOvr>
  <p:transition spd="med">
    <p:pull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Da eficácia do seguro como mecanismo de proteção e reparação ambiental</a:t>
            </a:r>
            <a:br>
              <a:rPr lang="pt-BR" sz="2000" dirty="0" smtClean="0">
                <a:solidFill>
                  <a:srgbClr val="094C8D"/>
                </a:solidFill>
                <a:latin typeface="+mn-lt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Dos fundos de direitos difusos </a:t>
            </a:r>
            <a:endParaRPr lang="pt-BR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458102" cy="3168650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pt-BR" sz="1600" b="1" dirty="0">
                <a:solidFill>
                  <a:srgbClr val="094C8D"/>
                </a:solidFill>
              </a:rPr>
              <a:t>Lei n.º 7.347/85 – LACP – art. 13. &gt; </a:t>
            </a:r>
            <a:r>
              <a:rPr lang="pt-BR" sz="1600" dirty="0"/>
              <a:t>reconstituição dos bens lesados.</a:t>
            </a:r>
          </a:p>
          <a:p>
            <a:pPr algn="just">
              <a:lnSpc>
                <a:spcPct val="120000"/>
              </a:lnSpc>
            </a:pPr>
            <a:r>
              <a:rPr lang="pt-BR" sz="1600" dirty="0"/>
              <a:t>O </a:t>
            </a:r>
            <a:r>
              <a:rPr lang="pt-BR" sz="1600" b="1" dirty="0">
                <a:solidFill>
                  <a:srgbClr val="094C8D"/>
                </a:solidFill>
              </a:rPr>
              <a:t>FDD – Fundo Federal de Reparação de Direitos </a:t>
            </a:r>
            <a:r>
              <a:rPr lang="pt-BR" sz="1600" b="1" dirty="0" smtClean="0">
                <a:solidFill>
                  <a:srgbClr val="094C8D"/>
                </a:solidFill>
              </a:rPr>
              <a:t>Difusos: </a:t>
            </a:r>
            <a:r>
              <a:rPr lang="pt-BR" sz="1600" dirty="0" smtClean="0">
                <a:solidFill>
                  <a:schemeClr val="accent4"/>
                </a:solidFill>
              </a:rPr>
              <a:t>vi</a:t>
            </a:r>
            <a:r>
              <a:rPr lang="pt-BR" sz="1600" dirty="0" smtClean="0"/>
              <a:t>nculado </a:t>
            </a:r>
            <a:r>
              <a:rPr lang="pt-BR" sz="1600" dirty="0"/>
              <a:t>ao </a:t>
            </a:r>
            <a:r>
              <a:rPr lang="pt-BR" sz="1600" dirty="0" smtClean="0"/>
              <a:t>Poder </a:t>
            </a:r>
            <a:r>
              <a:rPr lang="pt-BR" sz="1600" dirty="0"/>
              <a:t>Executivo. Recebe e gere valores obtidos judicial e extrajudicialmente – relacionados à tutela de direitos difusos </a:t>
            </a:r>
            <a:r>
              <a:rPr lang="pt-BR" sz="1600" i="1" dirty="0"/>
              <a:t>lato </a:t>
            </a:r>
            <a:r>
              <a:rPr lang="pt-BR" sz="1600" i="1" dirty="0" err="1"/>
              <a:t>sensu</a:t>
            </a:r>
            <a:r>
              <a:rPr lang="pt-BR" sz="1600" dirty="0"/>
              <a:t>. Multas, condenações, aplicações financeiras dos recursos, outras receitas que vierem a ser destinadas ao fundo, doações.</a:t>
            </a:r>
          </a:p>
          <a:p>
            <a:pPr algn="just">
              <a:lnSpc>
                <a:spcPct val="120000"/>
              </a:lnSpc>
            </a:pPr>
            <a:r>
              <a:rPr lang="pt-BR" sz="1600" b="1" dirty="0">
                <a:solidFill>
                  <a:srgbClr val="094C8D"/>
                </a:solidFill>
              </a:rPr>
              <a:t>Fundos Estaduais e </a:t>
            </a:r>
            <a:r>
              <a:rPr lang="pt-BR" sz="1600" b="1" dirty="0" smtClean="0">
                <a:solidFill>
                  <a:srgbClr val="094C8D"/>
                </a:solidFill>
              </a:rPr>
              <a:t>Municipais</a:t>
            </a:r>
            <a:endParaRPr lang="pt-BR" sz="1600" dirty="0">
              <a:solidFill>
                <a:srgbClr val="094C8D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pt-BR" sz="1600" b="1" dirty="0">
                <a:solidFill>
                  <a:srgbClr val="094C8D"/>
                </a:solidFill>
              </a:rPr>
              <a:t>CDC – </a:t>
            </a:r>
            <a:r>
              <a:rPr lang="pt-BR" sz="1600" b="1" dirty="0" err="1">
                <a:solidFill>
                  <a:srgbClr val="094C8D"/>
                </a:solidFill>
              </a:rPr>
              <a:t>arts</a:t>
            </a:r>
            <a:r>
              <a:rPr lang="pt-BR" sz="1600" b="1" dirty="0">
                <a:solidFill>
                  <a:srgbClr val="094C8D"/>
                </a:solidFill>
              </a:rPr>
              <a:t>. 57 e 100 </a:t>
            </a:r>
            <a:r>
              <a:rPr lang="pt-BR" sz="1600" dirty="0"/>
              <a:t>– fundos municipais de proteção ao </a:t>
            </a:r>
            <a:r>
              <a:rPr lang="pt-BR" sz="1600" dirty="0" smtClean="0"/>
              <a:t>consumidor</a:t>
            </a:r>
            <a:endParaRPr lang="pt-BR" sz="1600" dirty="0"/>
          </a:p>
          <a:p>
            <a:pPr algn="just">
              <a:lnSpc>
                <a:spcPct val="120000"/>
              </a:lnSpc>
            </a:pPr>
            <a:r>
              <a:rPr lang="pt-BR" sz="1600" dirty="0"/>
              <a:t>Funcionamento incipiente em todo o País, sem transparência de informações à sociedade. O que apresenta mais informações é o FDD.</a:t>
            </a:r>
          </a:p>
          <a:p>
            <a:pPr algn="just">
              <a:lnSpc>
                <a:spcPct val="120000"/>
              </a:lnSpc>
            </a:pPr>
            <a:r>
              <a:rPr lang="pt-BR" sz="1600" b="1" dirty="0">
                <a:solidFill>
                  <a:srgbClr val="094C8D"/>
                </a:solidFill>
              </a:rPr>
              <a:t>Lei n.º 9.008/95 </a:t>
            </a:r>
            <a:r>
              <a:rPr lang="pt-BR" sz="1600" dirty="0"/>
              <a:t>– criou o </a:t>
            </a:r>
            <a:r>
              <a:rPr lang="pt-BR" sz="1600" b="1" dirty="0">
                <a:solidFill>
                  <a:srgbClr val="094C8D"/>
                </a:solidFill>
              </a:rPr>
              <a:t>CFDD</a:t>
            </a:r>
            <a:r>
              <a:rPr lang="pt-BR" sz="1600" dirty="0"/>
              <a:t> – Conselho Federal Gestor do Fundo de Direitos Difusos.</a:t>
            </a:r>
          </a:p>
          <a:p>
            <a:pPr algn="just">
              <a:lnSpc>
                <a:spcPct val="120000"/>
              </a:lnSpc>
            </a:pPr>
            <a:endParaRPr lang="pt-BR" sz="1600" dirty="0"/>
          </a:p>
        </p:txBody>
      </p:sp>
    </p:spTree>
  </p:cSld>
  <p:clrMapOvr>
    <a:masterClrMapping/>
  </p:clrMapOvr>
  <p:transition spd="med">
    <p:pull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Da eficácia do seguro como mecanismo de proteção e reparação ambiental</a:t>
            </a:r>
            <a:br>
              <a:rPr lang="pt-BR" sz="2000" dirty="0" smtClean="0">
                <a:solidFill>
                  <a:srgbClr val="094C8D"/>
                </a:solidFill>
                <a:latin typeface="+mn-lt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Dos </a:t>
            </a:r>
            <a:r>
              <a:rPr lang="pt-BR" sz="2000" dirty="0">
                <a:solidFill>
                  <a:srgbClr val="094C8D"/>
                </a:solidFill>
                <a:latin typeface="+mn-lt"/>
              </a:rPr>
              <a:t>fundos de direitos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difusos (cont.) 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714488"/>
            <a:ext cx="7858180" cy="4951425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pt-BR" sz="1600" b="1" dirty="0">
                <a:solidFill>
                  <a:srgbClr val="094C8D"/>
                </a:solidFill>
              </a:rPr>
              <a:t>Lei 9.008/95 – art. 1º, § 1º - </a:t>
            </a:r>
            <a:r>
              <a:rPr lang="pt-BR" sz="1600" dirty="0"/>
              <a:t>o FDD tem por finalidade a reparação dos danos causados ao meio ambiente, ao consumidor, a bens e direitos de valor artístico, estético, histórico, turístico, paisagístico, por infração à ordem econômica e a outros interesses difusos e coletivos.</a:t>
            </a:r>
          </a:p>
          <a:p>
            <a:pPr algn="just">
              <a:lnSpc>
                <a:spcPct val="120000"/>
              </a:lnSpc>
            </a:pPr>
            <a:r>
              <a:rPr lang="pt-BR" sz="1600" b="1" dirty="0">
                <a:solidFill>
                  <a:srgbClr val="094C8D"/>
                </a:solidFill>
              </a:rPr>
              <a:t>Art. 1º, § 3º da mesma Lei: (i)</a:t>
            </a:r>
            <a:r>
              <a:rPr lang="pt-BR" sz="1600" dirty="0"/>
              <a:t> recuperação de bens; </a:t>
            </a:r>
            <a:r>
              <a:rPr lang="pt-BR" sz="1600" b="1" dirty="0">
                <a:solidFill>
                  <a:srgbClr val="094C8D"/>
                </a:solidFill>
              </a:rPr>
              <a:t>(ii) </a:t>
            </a:r>
            <a:r>
              <a:rPr lang="pt-BR" sz="1600" dirty="0"/>
              <a:t>promoção de eventos educativos e científicos; </a:t>
            </a:r>
            <a:r>
              <a:rPr lang="pt-BR" sz="1600" b="1" dirty="0">
                <a:solidFill>
                  <a:srgbClr val="094C8D"/>
                </a:solidFill>
              </a:rPr>
              <a:t>(iii) </a:t>
            </a:r>
            <a:r>
              <a:rPr lang="pt-BR" sz="1600" dirty="0"/>
              <a:t>edição de cartilhas com temas relacionados a direitos difusos e coletivos; </a:t>
            </a:r>
            <a:r>
              <a:rPr lang="pt-BR" sz="1600" b="1" dirty="0">
                <a:solidFill>
                  <a:srgbClr val="094C8D"/>
                </a:solidFill>
              </a:rPr>
              <a:t>(iv) </a:t>
            </a:r>
            <a:r>
              <a:rPr lang="pt-BR" sz="1600" dirty="0"/>
              <a:t>modernização administrativa dos órgãos públicos que atuam na área de direitos difusos e coletivos. 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1600" dirty="0"/>
              <a:t>		</a:t>
            </a:r>
            <a:r>
              <a:rPr lang="pt-BR" sz="1600" b="1" dirty="0">
                <a:solidFill>
                  <a:srgbClr val="094C8D"/>
                </a:solidFill>
              </a:rPr>
              <a:t>&gt; </a:t>
            </a:r>
            <a:r>
              <a:rPr lang="pt-BR" sz="1600" dirty="0"/>
              <a:t>Objetivamente concretiza-se a </a:t>
            </a:r>
            <a:r>
              <a:rPr lang="pt-BR" sz="1600" b="1" dirty="0">
                <a:solidFill>
                  <a:srgbClr val="094C8D"/>
                </a:solidFill>
              </a:rPr>
              <a:t>medida compensatória</a:t>
            </a:r>
            <a:r>
              <a:rPr lang="pt-BR" sz="1600" dirty="0"/>
              <a:t>, pois que visa compensar o dano causado ao bem lesado. Não há efetiva indenização no conceito técnico do termo: tornar </a:t>
            </a:r>
            <a:r>
              <a:rPr lang="pt-BR" sz="1600" b="1" i="1" dirty="0">
                <a:solidFill>
                  <a:schemeClr val="accent2">
                    <a:lumMod val="75000"/>
                  </a:schemeClr>
                </a:solidFill>
              </a:rPr>
              <a:t>indene</a:t>
            </a:r>
            <a:r>
              <a:rPr lang="pt-BR" sz="1600" dirty="0"/>
              <a:t>, sem dano – de modo a recuperar o próprio local afetado pelo dano ambiental.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1600" dirty="0"/>
              <a:t>		</a:t>
            </a:r>
            <a:r>
              <a:rPr lang="pt-BR" sz="1600" b="1" dirty="0">
                <a:solidFill>
                  <a:srgbClr val="094C8D"/>
                </a:solidFill>
              </a:rPr>
              <a:t>&gt;</a:t>
            </a:r>
            <a:r>
              <a:rPr lang="pt-BR" sz="1600" dirty="0"/>
              <a:t> Vale pontuar que a maioria das ações civis públicas é de caráter preventivo e não </a:t>
            </a:r>
            <a:r>
              <a:rPr lang="pt-BR" sz="1600" dirty="0" smtClean="0"/>
              <a:t>condenatório</a:t>
            </a:r>
            <a:endParaRPr lang="en-US" sz="1600" dirty="0"/>
          </a:p>
        </p:txBody>
      </p:sp>
    </p:spTree>
  </p:cSld>
  <p:clrMapOvr>
    <a:masterClrMapping/>
  </p:clrMapOvr>
  <p:transition spd="med">
    <p:pull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Da eficácia do seguro como mecanismo de proteção e reparação ambiental</a:t>
            </a:r>
            <a:br>
              <a:rPr lang="pt-BR" sz="2000" dirty="0" smtClean="0">
                <a:solidFill>
                  <a:srgbClr val="094C8D"/>
                </a:solidFill>
                <a:latin typeface="+mn-lt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Dos fundos de direitos difusos (cont.) 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85926"/>
            <a:ext cx="7529540" cy="4000528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1600" b="1" dirty="0">
                <a:solidFill>
                  <a:srgbClr val="094C8D"/>
                </a:solidFill>
              </a:rPr>
              <a:t>Propostas de alterações do FDD:</a:t>
            </a:r>
          </a:p>
          <a:p>
            <a:pPr algn="just">
              <a:lnSpc>
                <a:spcPct val="120000"/>
              </a:lnSpc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/>
              <a:t>Aplicação dos valores para proteção do próprio direito difuso que foi violado.</a:t>
            </a:r>
          </a:p>
          <a:p>
            <a:pPr algn="just">
              <a:lnSpc>
                <a:spcPct val="120000"/>
              </a:lnSpc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/>
              <a:t>Aplicação dos valores no exato local em que ocorreu o dano.</a:t>
            </a:r>
          </a:p>
          <a:p>
            <a:pPr algn="just">
              <a:lnSpc>
                <a:spcPct val="120000"/>
              </a:lnSpc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/>
              <a:t>Supressão da permissão legal para equipar órgãos administrativos.</a:t>
            </a:r>
          </a:p>
          <a:p>
            <a:pPr algn="just">
              <a:lnSpc>
                <a:spcPct val="120000"/>
              </a:lnSpc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/>
              <a:t>Aplicação de poderes ao CFDD, para atuação mais </a:t>
            </a:r>
            <a:r>
              <a:rPr lang="pt-BR" sz="1600" dirty="0" smtClean="0"/>
              <a:t>proativa. </a:t>
            </a:r>
            <a:r>
              <a:rPr lang="pt-BR" sz="1600" dirty="0"/>
              <a:t>Fomentar políticas públicas em direitos difusos.</a:t>
            </a:r>
          </a:p>
          <a:p>
            <a:pPr algn="just">
              <a:lnSpc>
                <a:spcPct val="120000"/>
              </a:lnSpc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/>
              <a:t>Divulgar resultados à sociedade. Maior transparência na prestação de contas.</a:t>
            </a:r>
          </a:p>
          <a:p>
            <a:pPr algn="just">
              <a:lnSpc>
                <a:spcPct val="120000"/>
              </a:lnSpc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/>
              <a:t>Maior representatividade da sociedade civil no CFDD.</a:t>
            </a:r>
          </a:p>
          <a:p>
            <a:pPr algn="just">
              <a:lnSpc>
                <a:spcPct val="120000"/>
              </a:lnSpc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/>
              <a:t>Permitir a aplicação dos valores para postular demandas coletivas.</a:t>
            </a:r>
          </a:p>
          <a:p>
            <a:pPr algn="just">
              <a:lnSpc>
                <a:spcPct val="120000"/>
              </a:lnSpc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/>
              <a:t>Utilização de recursos em situações emergenciais de modo a evitar o mal maior. O FDD poderia ser ressarcido posteriormente por quem de direito.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ü"/>
            </a:pPr>
            <a:endParaRPr lang="en-US" sz="1800" dirty="0"/>
          </a:p>
        </p:txBody>
      </p:sp>
    </p:spTree>
  </p:cSld>
  <p:clrMapOvr>
    <a:masterClrMapping/>
  </p:clrMapOvr>
  <p:transition spd="med">
    <p:pull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620688"/>
            <a:ext cx="7416824" cy="576064"/>
          </a:xfrm>
        </p:spPr>
        <p:txBody>
          <a:bodyPr/>
          <a:lstStyle/>
          <a:p>
            <a:pPr algn="ctr"/>
            <a:r>
              <a:rPr lang="pt-BR" sz="2000" b="1" dirty="0">
                <a:solidFill>
                  <a:srgbClr val="094C8D"/>
                </a:solidFill>
                <a:latin typeface="Arial" charset="0"/>
                <a:sym typeface="Symbol" pitchFamily="18" charset="2"/>
              </a:rPr>
              <a:t>Questões relevantes para um </a:t>
            </a:r>
            <a:r>
              <a:rPr lang="pt-BR" sz="2000" b="1" dirty="0" smtClean="0">
                <a:solidFill>
                  <a:srgbClr val="094C8D"/>
                </a:solidFill>
                <a:latin typeface="Arial" charset="0"/>
                <a:sym typeface="Symbol" pitchFamily="18" charset="2"/>
              </a:rPr>
              <a:t>Programa </a:t>
            </a:r>
            <a:r>
              <a:rPr lang="pt-BR" sz="2000" b="1" dirty="0">
                <a:solidFill>
                  <a:srgbClr val="094C8D"/>
                </a:solidFill>
                <a:latin typeface="Arial" charset="0"/>
                <a:sym typeface="Symbol" pitchFamily="18" charset="2"/>
              </a:rPr>
              <a:t>de </a:t>
            </a:r>
            <a:r>
              <a:rPr lang="pt-BR" sz="2000" b="1" dirty="0" smtClean="0">
                <a:solidFill>
                  <a:srgbClr val="094C8D"/>
                </a:solidFill>
                <a:latin typeface="Arial" charset="0"/>
                <a:sym typeface="Symbol" pitchFamily="18" charset="2"/>
              </a:rPr>
              <a:t>Seguro de Riscos Ambientais</a:t>
            </a:r>
            <a:endParaRPr lang="en-US" sz="2000" dirty="0">
              <a:solidFill>
                <a:srgbClr val="094C8D"/>
              </a:solidFill>
              <a:sym typeface="Symbol" pitchFamily="18" charset="2"/>
            </a:endParaRP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488832" cy="4251176"/>
          </a:xfrm>
        </p:spPr>
        <p:txBody>
          <a:bodyPr/>
          <a:lstStyle/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>
                <a:effectLst/>
                <a:latin typeface="Arial" charset="0"/>
              </a:rPr>
              <a:t>Qual o futuro deste segmento no Brasil?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endParaRPr lang="pt-BR" sz="1600" dirty="0">
              <a:effectLst/>
              <a:latin typeface="Arial" charset="0"/>
            </a:endParaRP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>
                <a:effectLst/>
                <a:latin typeface="Arial" charset="0"/>
              </a:rPr>
              <a:t>Qual o interesse do mercado </a:t>
            </a:r>
            <a:r>
              <a:rPr lang="pt-BR" sz="1600" dirty="0" smtClean="0">
                <a:effectLst/>
                <a:latin typeface="Arial" charset="0"/>
              </a:rPr>
              <a:t>segurador nacional?</a:t>
            </a:r>
            <a:endParaRPr lang="pt-BR" sz="1600" dirty="0">
              <a:effectLst/>
              <a:latin typeface="Arial" charset="0"/>
            </a:endParaRP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endParaRPr lang="pt-BR" sz="1600" dirty="0">
              <a:effectLst/>
              <a:latin typeface="Arial" charset="0"/>
              <a:cs typeface="Arial" charset="0"/>
            </a:endParaRP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>
                <a:effectLst/>
                <a:latin typeface="Arial" charset="0"/>
                <a:cs typeface="Arial" charset="0"/>
              </a:rPr>
              <a:t>Existe infraestrutura adequada e recomendada? Se não existe, também o </a:t>
            </a:r>
            <a:r>
              <a:rPr lang="pt-BR" sz="1600" b="1" i="1" dirty="0">
                <a:solidFill>
                  <a:srgbClr val="094C8D"/>
                </a:solidFill>
                <a:effectLst/>
                <a:latin typeface="Arial" charset="0"/>
                <a:cs typeface="Arial" charset="0"/>
              </a:rPr>
              <a:t>resseguro </a:t>
            </a:r>
            <a:r>
              <a:rPr lang="pt-BR" sz="1600" dirty="0">
                <a:effectLst/>
                <a:latin typeface="Arial" charset="0"/>
                <a:cs typeface="Arial" charset="0"/>
              </a:rPr>
              <a:t>torna-se impraticável, em princípio.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endParaRPr lang="pt-BR" sz="1600" dirty="0">
              <a:effectLst/>
              <a:latin typeface="Arial" charset="0"/>
            </a:endParaRP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>
                <a:effectLst/>
                <a:latin typeface="Arial" charset="0"/>
              </a:rPr>
              <a:t>Quais as iniciativas tomadas pelo mercado e que demonstram existir interesse no desenvolvimento deste segmento?</a:t>
            </a: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endParaRPr lang="pt-BR" sz="1600" dirty="0">
              <a:effectLst/>
              <a:latin typeface="Arial" charset="0"/>
            </a:endParaRPr>
          </a:p>
          <a:p>
            <a:pPr algn="just">
              <a:buClr>
                <a:srgbClr val="094C8D"/>
              </a:buClr>
              <a:buSzPct val="100000"/>
              <a:buFont typeface="Wingdings" pitchFamily="2" charset="2"/>
              <a:buChar char="§"/>
            </a:pPr>
            <a:r>
              <a:rPr lang="pt-BR" sz="1600" dirty="0">
                <a:effectLst/>
                <a:latin typeface="Arial" charset="0"/>
              </a:rPr>
              <a:t>Há demanda, de fato, pelos seguros de riscos ambientais? Os empresários, de forma geral, têm sido instados pelo Judiciário a </a:t>
            </a:r>
            <a:r>
              <a:rPr lang="pt-BR" sz="1600" dirty="0" smtClean="0">
                <a:effectLst/>
                <a:latin typeface="Arial" charset="0"/>
              </a:rPr>
              <a:t>indenizarem </a:t>
            </a:r>
            <a:r>
              <a:rPr lang="pt-BR" sz="1600" dirty="0">
                <a:effectLst/>
                <a:latin typeface="Arial" charset="0"/>
              </a:rPr>
              <a:t>de </a:t>
            </a:r>
            <a:r>
              <a:rPr lang="pt-BR" sz="1600" dirty="0" smtClean="0">
                <a:effectLst/>
                <a:latin typeface="Arial" charset="0"/>
              </a:rPr>
              <a:t>fato </a:t>
            </a:r>
            <a:r>
              <a:rPr lang="pt-BR" sz="1600" dirty="0">
                <a:effectLst/>
                <a:latin typeface="Arial" charset="0"/>
              </a:rPr>
              <a:t>os danos ambientais que eles causam ou o Poder Público se limita a multá-los</a:t>
            </a:r>
            <a:r>
              <a:rPr lang="pt-BR" sz="1600" dirty="0" smtClean="0">
                <a:effectLst/>
                <a:latin typeface="Arial" charset="0"/>
              </a:rPr>
              <a:t>? </a:t>
            </a:r>
            <a:r>
              <a:rPr lang="pt-BR" sz="1600" b="1" dirty="0" smtClean="0">
                <a:solidFill>
                  <a:srgbClr val="094C8D"/>
                </a:solidFill>
                <a:effectLst/>
                <a:latin typeface="Arial" charset="0"/>
              </a:rPr>
              <a:t>Este cenário, se prevalecente, é imutável?</a:t>
            </a:r>
            <a:endParaRPr lang="pt-BR" sz="1600" b="1" dirty="0">
              <a:solidFill>
                <a:srgbClr val="094C8D"/>
              </a:solidFill>
              <a:effectLst/>
              <a:latin typeface="Arial" charset="0"/>
            </a:endParaRPr>
          </a:p>
          <a:p>
            <a:pPr lvl="2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 spd="med">
    <p:pull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Legitimidade ativa para propor ação civil pública ambiental</a:t>
            </a:r>
            <a:endParaRPr lang="pt-BR" sz="2000" dirty="0">
              <a:solidFill>
                <a:srgbClr val="094C8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1700808"/>
            <a:ext cx="7344816" cy="4392488"/>
          </a:xfrm>
        </p:spPr>
        <p:txBody>
          <a:bodyPr/>
          <a:lstStyle/>
          <a:p>
            <a:pPr algn="just"/>
            <a:r>
              <a:rPr lang="pt-BR" b="1" dirty="0" smtClean="0">
                <a:solidFill>
                  <a:srgbClr val="094C8D"/>
                </a:solidFill>
              </a:rPr>
              <a:t>Lei 7.347/1985 </a:t>
            </a:r>
            <a:r>
              <a:rPr lang="pt-BR" dirty="0" smtClean="0"/>
              <a:t>– Lei da Ação Civil Pública - LACP</a:t>
            </a:r>
          </a:p>
          <a:p>
            <a:pPr algn="just"/>
            <a:r>
              <a:rPr lang="pt-BR" b="1" dirty="0" smtClean="0">
                <a:solidFill>
                  <a:srgbClr val="094C8D"/>
                </a:solidFill>
              </a:rPr>
              <a:t>Art. 5º </a:t>
            </a:r>
            <a:r>
              <a:rPr lang="pt-BR" dirty="0" smtClean="0"/>
              <a:t>- </a:t>
            </a:r>
            <a:r>
              <a:rPr lang="pt-BR" b="1" dirty="0" smtClean="0">
                <a:solidFill>
                  <a:srgbClr val="094C8D"/>
                </a:solidFill>
              </a:rPr>
              <a:t>rol dos legitimados </a:t>
            </a:r>
            <a:r>
              <a:rPr lang="pt-BR" dirty="0" smtClean="0"/>
              <a:t>para proporem a ação principal e a ação cautelar</a:t>
            </a:r>
          </a:p>
          <a:p>
            <a:pPr algn="just"/>
            <a:r>
              <a:rPr lang="pt-BR" b="1" dirty="0" smtClean="0">
                <a:solidFill>
                  <a:srgbClr val="094C8D"/>
                </a:solidFill>
              </a:rPr>
              <a:t>Art. 3º </a:t>
            </a:r>
            <a:r>
              <a:rPr lang="pt-BR" dirty="0" smtClean="0"/>
              <a:t>- objeto da condenação em </a:t>
            </a:r>
            <a:r>
              <a:rPr lang="pt-BR" b="1" dirty="0" smtClean="0">
                <a:solidFill>
                  <a:srgbClr val="094C8D"/>
                </a:solidFill>
              </a:rPr>
              <a:t>dinheiro</a:t>
            </a:r>
            <a:r>
              <a:rPr lang="pt-BR" dirty="0" smtClean="0"/>
              <a:t> ou cumprimento da </a:t>
            </a:r>
            <a:r>
              <a:rPr lang="pt-BR" b="1" dirty="0" smtClean="0">
                <a:solidFill>
                  <a:srgbClr val="094C8D"/>
                </a:solidFill>
              </a:rPr>
              <a:t>obrigação de fazer ou de não fazer</a:t>
            </a:r>
          </a:p>
          <a:p>
            <a:pPr algn="just"/>
            <a:r>
              <a:rPr lang="pt-BR" b="1" dirty="0" smtClean="0">
                <a:solidFill>
                  <a:srgbClr val="094C8D"/>
                </a:solidFill>
              </a:rPr>
              <a:t>Art. 5. § 6º </a:t>
            </a:r>
            <a:r>
              <a:rPr lang="pt-BR" dirty="0" smtClean="0"/>
              <a:t>- TAC &gt; efetivo meio de proteção do meio ambiente, sem a necessidade de recorrer à via judicial</a:t>
            </a:r>
            <a:endParaRPr lang="pt-BR" dirty="0" smtClean="0">
              <a:solidFill>
                <a:srgbClr val="094C8D"/>
              </a:solidFill>
            </a:endParaRPr>
          </a:p>
          <a:p>
            <a:pPr algn="just"/>
            <a:r>
              <a:rPr lang="pt-BR" b="1" dirty="0" smtClean="0">
                <a:solidFill>
                  <a:srgbClr val="094C8D"/>
                </a:solidFill>
              </a:rPr>
              <a:t>Art. 13 </a:t>
            </a:r>
            <a:r>
              <a:rPr lang="pt-BR" dirty="0" smtClean="0"/>
              <a:t>- Fundo</a:t>
            </a:r>
          </a:p>
          <a:p>
            <a:pPr algn="just">
              <a:buNone/>
            </a:pPr>
            <a:endParaRPr lang="pt-BR" b="1" dirty="0" smtClean="0">
              <a:solidFill>
                <a:srgbClr val="094C8D"/>
              </a:solidFill>
            </a:endParaRPr>
          </a:p>
          <a:p>
            <a:pPr algn="just"/>
            <a:r>
              <a:rPr lang="pt-BR" b="1" dirty="0" smtClean="0">
                <a:solidFill>
                  <a:srgbClr val="094C8D"/>
                </a:solidFill>
              </a:rPr>
              <a:t> ver também Lei 8.079/1990 </a:t>
            </a:r>
            <a:r>
              <a:rPr lang="pt-BR" dirty="0" smtClean="0"/>
              <a:t>–</a:t>
            </a:r>
            <a:r>
              <a:rPr lang="pt-BR" b="1" dirty="0" smtClean="0">
                <a:solidFill>
                  <a:srgbClr val="094C8D"/>
                </a:solidFill>
              </a:rPr>
              <a:t> </a:t>
            </a:r>
            <a:r>
              <a:rPr lang="pt-BR" dirty="0" smtClean="0"/>
              <a:t>CDC (tutela jurisdicional coletiva no Brasil)</a:t>
            </a:r>
          </a:p>
          <a:p>
            <a:pPr algn="just"/>
            <a:r>
              <a:rPr lang="pt-BR" dirty="0" smtClean="0"/>
              <a:t>Art. 82 - legitimados</a:t>
            </a:r>
          </a:p>
          <a:p>
            <a:pPr algn="just">
              <a:buNone/>
            </a:pPr>
            <a:endParaRPr lang="pt-BR" b="1" dirty="0">
              <a:solidFill>
                <a:srgbClr val="094C8D"/>
              </a:solidFill>
            </a:endParaRPr>
          </a:p>
        </p:txBody>
      </p:sp>
    </p:spTree>
  </p:cSld>
  <p:clrMapOvr>
    <a:masterClrMapping/>
  </p:clrMapOvr>
  <p:transition spd="med">
    <p:pull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414338"/>
            <a:ext cx="7245350" cy="927100"/>
          </a:xfrm>
        </p:spPr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Bibliografia básica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412776"/>
            <a:ext cx="7848872" cy="5760640"/>
          </a:xfrm>
        </p:spPr>
        <p:txBody>
          <a:bodyPr/>
          <a:lstStyle/>
          <a:p>
            <a:pPr algn="just">
              <a:buNone/>
            </a:pPr>
            <a:endParaRPr lang="pt-BR" sz="1200" dirty="0" smtClean="0"/>
          </a:p>
          <a:p>
            <a:pPr algn="just">
              <a:buNone/>
            </a:pPr>
            <a:r>
              <a:rPr lang="pt-BR" sz="1200" b="1" dirty="0" smtClean="0"/>
              <a:t>CANOTILHO</a:t>
            </a:r>
            <a:r>
              <a:rPr lang="pt-BR" sz="1200" b="1" dirty="0" smtClean="0"/>
              <a:t>, José Joaquim Gomes.</a:t>
            </a:r>
            <a:r>
              <a:rPr lang="pt-BR" sz="1200" dirty="0" smtClean="0"/>
              <a:t> </a:t>
            </a:r>
            <a:r>
              <a:rPr lang="pt-BR" sz="1200" i="1" dirty="0" smtClean="0"/>
              <a:t>Estado de Direito</a:t>
            </a:r>
            <a:r>
              <a:rPr lang="pt-BR" sz="1200" dirty="0" smtClean="0"/>
              <a:t>. Lisboa: </a:t>
            </a:r>
            <a:r>
              <a:rPr lang="pt-BR" sz="1200" dirty="0" err="1" smtClean="0"/>
              <a:t>Gradiva</a:t>
            </a:r>
            <a:r>
              <a:rPr lang="pt-BR" sz="1200" dirty="0" smtClean="0"/>
              <a:t>, 1999.</a:t>
            </a:r>
            <a:endParaRPr lang="pt-BR" sz="1200" dirty="0" smtClean="0"/>
          </a:p>
          <a:p>
            <a:pPr algn="just">
              <a:buNone/>
            </a:pPr>
            <a:r>
              <a:rPr lang="pt-BR" sz="1200" b="1" dirty="0" smtClean="0"/>
              <a:t>CAPPELLETTI, Mauro. GARTH, </a:t>
            </a:r>
            <a:r>
              <a:rPr lang="pt-BR" sz="1200" b="1" dirty="0" err="1" smtClean="0"/>
              <a:t>Bryant</a:t>
            </a:r>
            <a:r>
              <a:rPr lang="pt-BR" sz="1200" dirty="0" smtClean="0"/>
              <a:t>. </a:t>
            </a:r>
            <a:r>
              <a:rPr lang="pt-BR" sz="1200" i="1" dirty="0" smtClean="0"/>
              <a:t>Acesso à Justiça. </a:t>
            </a:r>
            <a:r>
              <a:rPr lang="pt-BR" sz="1200" dirty="0" smtClean="0"/>
              <a:t>Porto Alegre: Sergio A. Fabris, 2002. </a:t>
            </a:r>
          </a:p>
          <a:p>
            <a:pPr algn="just">
              <a:buNone/>
            </a:pPr>
            <a:r>
              <a:rPr lang="pt-BR" sz="1200" b="1" dirty="0" smtClean="0"/>
              <a:t>LEMOS</a:t>
            </a:r>
            <a:r>
              <a:rPr lang="pt-BR" sz="1200" b="1" dirty="0" smtClean="0"/>
              <a:t>, Patrícia </a:t>
            </a:r>
            <a:r>
              <a:rPr lang="pt-BR" sz="1200" b="1" dirty="0" err="1" smtClean="0"/>
              <a:t>Faga</a:t>
            </a:r>
            <a:r>
              <a:rPr lang="pt-BR" sz="1200" b="1" dirty="0" smtClean="0"/>
              <a:t> </a:t>
            </a:r>
            <a:r>
              <a:rPr lang="pt-BR" sz="1200" b="1" dirty="0" err="1" smtClean="0"/>
              <a:t>Iglecias</a:t>
            </a:r>
            <a:r>
              <a:rPr lang="pt-BR" sz="1200" b="1" dirty="0" smtClean="0"/>
              <a:t>. </a:t>
            </a:r>
            <a:r>
              <a:rPr lang="pt-BR" sz="1200" i="1" dirty="0" smtClean="0"/>
              <a:t>Resíduos Sólidos e Responsabilidade Civil Pós-Consu</a:t>
            </a:r>
            <a:r>
              <a:rPr lang="pt-BR" sz="1200" dirty="0" smtClean="0"/>
              <a:t>mo. São Paulo: RT, 2011. </a:t>
            </a:r>
            <a:endParaRPr lang="pt-BR" sz="1200" dirty="0" smtClean="0"/>
          </a:p>
          <a:p>
            <a:pPr algn="just">
              <a:buNone/>
            </a:pPr>
            <a:r>
              <a:rPr lang="pt-BR" sz="1200" b="1" dirty="0" smtClean="0"/>
              <a:t>LEITE, José Rubens </a:t>
            </a:r>
            <a:r>
              <a:rPr lang="pt-BR" sz="1200" b="1" dirty="0" err="1" smtClean="0"/>
              <a:t>Morato</a:t>
            </a:r>
            <a:r>
              <a:rPr lang="pt-BR" sz="1200" b="1" dirty="0" smtClean="0"/>
              <a:t>. AYALA, </a:t>
            </a:r>
            <a:r>
              <a:rPr lang="pt-BR" sz="1200" b="1" dirty="0" err="1" smtClean="0"/>
              <a:t>Patryck</a:t>
            </a:r>
            <a:r>
              <a:rPr lang="pt-BR" sz="1200" b="1" dirty="0" smtClean="0"/>
              <a:t> de Araújo. </a:t>
            </a:r>
            <a:r>
              <a:rPr lang="pt-BR" sz="1200" i="1" dirty="0" smtClean="0"/>
              <a:t>Dano Ambiental: do individual ao coletivo extrapatrimonial.</a:t>
            </a:r>
            <a:r>
              <a:rPr lang="pt-BR" sz="1200" dirty="0" smtClean="0"/>
              <a:t> 4ª ed. São Paulo: RT, 2011.</a:t>
            </a:r>
            <a:endParaRPr lang="pt-BR" sz="1200" dirty="0" smtClean="0"/>
          </a:p>
          <a:p>
            <a:pPr algn="just">
              <a:buNone/>
            </a:pPr>
            <a:r>
              <a:rPr lang="pt-BR" sz="1200" b="1" dirty="0" smtClean="0"/>
              <a:t>MARANHÃO, Ney </a:t>
            </a:r>
            <a:r>
              <a:rPr lang="pt-BR" sz="1200" b="1" dirty="0" err="1" smtClean="0"/>
              <a:t>Stany</a:t>
            </a:r>
            <a:r>
              <a:rPr lang="pt-BR" sz="1200" b="1" dirty="0" smtClean="0"/>
              <a:t> Morais. </a:t>
            </a:r>
            <a:r>
              <a:rPr lang="pt-BR" sz="1200" i="1" dirty="0" smtClean="0"/>
              <a:t>Responsabilidade Civil Objetiva pelo Riscos da Atividade: uma perspectiva Civil-Constitucional. </a:t>
            </a:r>
            <a:r>
              <a:rPr lang="pt-BR" sz="1200" dirty="0" smtClean="0"/>
              <a:t>São Paulo: Método, 2010</a:t>
            </a:r>
            <a:r>
              <a:rPr lang="pt-BR" sz="1200" dirty="0" smtClean="0"/>
              <a:t>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MULHOLLAND, </a:t>
            </a:r>
            <a:r>
              <a:rPr lang="pt-BR" sz="1200" b="1" dirty="0" err="1" smtClean="0"/>
              <a:t>Caitlin</a:t>
            </a:r>
            <a:r>
              <a:rPr lang="pt-BR" sz="1200" b="1" dirty="0" smtClean="0"/>
              <a:t> Sampaio.</a:t>
            </a:r>
            <a:r>
              <a:rPr lang="pt-BR" sz="1200" dirty="0" smtClean="0"/>
              <a:t> </a:t>
            </a:r>
            <a:r>
              <a:rPr lang="pt-BR" sz="1200" i="1" dirty="0" smtClean="0"/>
              <a:t>A responsabilidade Civil  por Presunção de Causalidade</a:t>
            </a:r>
            <a:r>
              <a:rPr lang="pt-BR" sz="1200" dirty="0" smtClean="0"/>
              <a:t>. Rio de Janeiro: GZ, 2009.</a:t>
            </a:r>
          </a:p>
          <a:p>
            <a:pPr marL="0" indent="0" algn="just">
              <a:buFontTx/>
              <a:buNone/>
            </a:pPr>
            <a:r>
              <a:rPr lang="pt-BR" sz="1200" b="1" dirty="0" smtClean="0"/>
              <a:t>POLIDO</a:t>
            </a:r>
            <a:r>
              <a:rPr lang="pt-BR" sz="1200" b="1" dirty="0" smtClean="0"/>
              <a:t>, Walter Antonio. </a:t>
            </a:r>
            <a:r>
              <a:rPr lang="pt-BR" sz="1200" i="1" dirty="0" smtClean="0"/>
              <a:t>Contrato de Seguro: a efetividade do seguro ambiental na composição de danos que afetam direitos difusos.</a:t>
            </a:r>
            <a:r>
              <a:rPr lang="pt-BR" sz="1200" dirty="0" smtClean="0"/>
              <a:t> Revista de Direito Ambiental n.º 45. São Paulo: RT, 2007. 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Seguros para Riscos Ambientais. </a:t>
            </a:r>
            <a:r>
              <a:rPr lang="pt-BR" sz="1200" dirty="0" smtClean="0"/>
              <a:t>São Paulo: RT, 2005.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Seguros para Riscos Ambientais</a:t>
            </a:r>
            <a:r>
              <a:rPr lang="pt-BR" sz="1200" dirty="0" smtClean="0"/>
              <a:t>. Revista Brasileira de Risco e Seguro - RBRS n.º 0. Rio de Janeiro: FUNENSEG, 2006 e RBRS </a:t>
            </a:r>
            <a:r>
              <a:rPr lang="pt-BR" sz="1200" dirty="0" err="1" smtClean="0"/>
              <a:t>International</a:t>
            </a:r>
            <a:r>
              <a:rPr lang="pt-BR" sz="1200" dirty="0" smtClean="0"/>
              <a:t> n.º 1, 2007.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Uma discussão relevante. O seguro ambiental obrigatório na Argentina.</a:t>
            </a:r>
            <a:r>
              <a:rPr lang="pt-BR" sz="1200" dirty="0" smtClean="0"/>
              <a:t> Cadernos de Seguros n.º 144. Rio de Janeiro: Escola Nacional de Seguros, 2007.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Contrato de seguro: novos paradigmas</a:t>
            </a:r>
            <a:r>
              <a:rPr lang="pt-BR" sz="1200" dirty="0" smtClean="0"/>
              <a:t>. São Paulo: Roncarati, 2010.</a:t>
            </a:r>
          </a:p>
          <a:p>
            <a:pPr marL="0" indent="0" algn="just">
              <a:buFontTx/>
              <a:buNone/>
              <a:defRPr/>
            </a:pPr>
            <a:r>
              <a:rPr lang="pt-BR" sz="1200" dirty="0" smtClean="0"/>
              <a:t>_______. </a:t>
            </a:r>
            <a:r>
              <a:rPr lang="pt-BR" sz="1200" i="1" dirty="0" smtClean="0"/>
              <a:t>Resseguro. Cláusulas Contratuais e Particularidades sobre Responsabilidade Civil.</a:t>
            </a:r>
            <a:r>
              <a:rPr lang="pt-BR" sz="1200" dirty="0" smtClean="0"/>
              <a:t> 2ª ed. Rio de Janeiro: Escola Nacional de Seguros, 2011.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Programa de Seguros Ambientais no Brasil: estágio de desenvolvimento atual</a:t>
            </a:r>
            <a:r>
              <a:rPr lang="pt-BR" sz="1200" dirty="0" smtClean="0"/>
              <a:t>: Rio de Janeiro: Funenseg, 2012.</a:t>
            </a:r>
          </a:p>
          <a:p>
            <a:pPr marL="0" indent="0" algn="just">
              <a:buFontTx/>
              <a:buNone/>
            </a:pPr>
            <a:endParaRPr lang="pt-BR" sz="1200" dirty="0" smtClean="0"/>
          </a:p>
          <a:p>
            <a:pPr algn="just">
              <a:buNone/>
            </a:pPr>
            <a:r>
              <a:rPr lang="pt-BR" sz="1200" dirty="0" smtClean="0"/>
              <a:t> </a:t>
            </a:r>
            <a:endParaRPr lang="pt-BR" sz="1200" dirty="0" smtClean="0"/>
          </a:p>
          <a:p>
            <a:pPr algn="just">
              <a:buNone/>
              <a:defRPr/>
            </a:pPr>
            <a:endParaRPr lang="pt-BR" sz="12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Bibliografia básica</a:t>
            </a:r>
            <a:endParaRPr lang="pt-BR" sz="2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sz="1200" b="1" dirty="0" smtClean="0"/>
              <a:t>RASLAN, Alexandre Lima. </a:t>
            </a:r>
            <a:r>
              <a:rPr lang="pt-BR" sz="1200" i="1" dirty="0" smtClean="0"/>
              <a:t>Responsabilidade Civil Ambiental do Financiador. </a:t>
            </a:r>
            <a:r>
              <a:rPr lang="pt-BR" sz="1200" dirty="0" smtClean="0"/>
              <a:t>Porto Alegre: Livraria do Advogado, 2012. </a:t>
            </a:r>
          </a:p>
          <a:p>
            <a:pPr algn="just">
              <a:buNone/>
            </a:pPr>
            <a:r>
              <a:rPr lang="pt-BR" sz="1200" b="1" dirty="0" smtClean="0"/>
              <a:t>OLIVEIRA, Ana </a:t>
            </a:r>
            <a:r>
              <a:rPr lang="pt-BR" sz="1200" b="1" dirty="0" err="1" smtClean="0"/>
              <a:t>Perestrelo</a:t>
            </a:r>
            <a:r>
              <a:rPr lang="pt-BR" sz="1200" b="1" dirty="0" smtClean="0"/>
              <a:t> de</a:t>
            </a:r>
            <a:r>
              <a:rPr lang="pt-BR" sz="1200" dirty="0" smtClean="0"/>
              <a:t>. </a:t>
            </a:r>
            <a:r>
              <a:rPr lang="pt-BR" sz="1200" i="1" dirty="0" smtClean="0"/>
              <a:t>Causalidade e Imputação na Responsabilidade Civil Ambiental.</a:t>
            </a:r>
            <a:r>
              <a:rPr lang="pt-BR" sz="1200" dirty="0" smtClean="0"/>
              <a:t> Coimbra: Almedina, 2007.</a:t>
            </a:r>
            <a:endParaRPr lang="pt-BR" sz="1200" dirty="0"/>
          </a:p>
        </p:txBody>
      </p:sp>
    </p:spTree>
  </p:cSld>
  <p:clrMapOvr>
    <a:masterClrMapping/>
  </p:clrMapOvr>
  <p:transition spd="med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1070446"/>
          </a:xfrm>
        </p:spPr>
        <p:txBody>
          <a:bodyPr/>
          <a:lstStyle/>
          <a:p>
            <a:pPr algn="ctr"/>
            <a:r>
              <a:rPr lang="pt-BR" sz="2000" dirty="0">
                <a:solidFill>
                  <a:srgbClr val="094C8D"/>
                </a:solidFill>
                <a:latin typeface="+mn-lt"/>
              </a:rPr>
              <a:t>Do dano moral coletivo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674"/>
            <a:ext cx="7704856" cy="4032597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sz="1700" dirty="0"/>
              <a:t>		</a:t>
            </a:r>
            <a:r>
              <a:rPr lang="pt-BR" sz="1700" b="1" dirty="0"/>
              <a:t>“</a:t>
            </a:r>
            <a:r>
              <a:rPr lang="pt-BR" sz="1700" dirty="0"/>
              <a:t>O </a:t>
            </a:r>
            <a:r>
              <a:rPr lang="pt-BR" sz="1700" b="1" i="1" dirty="0">
                <a:solidFill>
                  <a:srgbClr val="094C8D"/>
                </a:solidFill>
              </a:rPr>
              <a:t>dano moral coletivo</a:t>
            </a:r>
            <a:r>
              <a:rPr lang="pt-BR" sz="1700" dirty="0">
                <a:solidFill>
                  <a:srgbClr val="094C8D"/>
                </a:solidFill>
              </a:rPr>
              <a:t> </a:t>
            </a:r>
            <a:r>
              <a:rPr lang="pt-BR" sz="1700" dirty="0"/>
              <a:t>corresponde à lesão injusta e intolerável a interesses ou direitos titularizados pela coletividade (considerada em seu todo ou em qualquer de suas expressões - grupos, classes ou categorias de pessoas), os quais possuem </a:t>
            </a:r>
            <a:r>
              <a:rPr lang="pt-BR" sz="1700" b="1" dirty="0"/>
              <a:t>natureza extrapatrimonial</a:t>
            </a:r>
            <a:r>
              <a:rPr lang="pt-BR" sz="1700" dirty="0"/>
              <a:t>, refletindo valores e bens fundamentais para a sociedade</a:t>
            </a:r>
            <a:r>
              <a:rPr lang="pt-BR" sz="1700" b="1" dirty="0"/>
              <a:t>”</a:t>
            </a:r>
            <a:r>
              <a:rPr lang="pt-BR" sz="1700" dirty="0"/>
              <a:t>. (</a:t>
            </a:r>
            <a:r>
              <a:rPr lang="pt-BR" sz="1700" i="1" dirty="0"/>
              <a:t>in</a:t>
            </a:r>
            <a:r>
              <a:rPr lang="pt-BR" sz="1700" dirty="0"/>
              <a:t> Xisto Tiago de Medeiros Neto, </a:t>
            </a:r>
            <a:r>
              <a:rPr lang="pt-BR" sz="1700" i="1" dirty="0"/>
              <a:t>Dano Moral Coletivo</a:t>
            </a:r>
            <a:r>
              <a:rPr lang="pt-BR" sz="1700" dirty="0"/>
              <a:t>, 2ª ed. São Paulo: </a:t>
            </a:r>
            <a:r>
              <a:rPr lang="pt-BR" sz="1700" dirty="0" err="1"/>
              <a:t>LTr</a:t>
            </a:r>
            <a:r>
              <a:rPr lang="pt-BR" sz="1700" dirty="0"/>
              <a:t>, 2007)</a:t>
            </a:r>
          </a:p>
          <a:p>
            <a:pPr algn="just">
              <a:buFontTx/>
              <a:buNone/>
            </a:pPr>
            <a:r>
              <a:rPr lang="pt-BR" sz="1700" dirty="0"/>
              <a:t>			</a:t>
            </a:r>
            <a:endParaRPr lang="pt-BR" sz="1700" dirty="0" smtClean="0"/>
          </a:p>
          <a:p>
            <a:pPr algn="just">
              <a:buFontTx/>
              <a:buNone/>
            </a:pPr>
            <a:r>
              <a:rPr lang="pt-BR" sz="1700" b="1" dirty="0" smtClean="0">
                <a:solidFill>
                  <a:srgbClr val="094C8D"/>
                </a:solidFill>
              </a:rPr>
              <a:t>		Casos </a:t>
            </a:r>
            <a:r>
              <a:rPr lang="pt-BR" sz="1700" b="1" dirty="0">
                <a:solidFill>
                  <a:srgbClr val="094C8D"/>
                </a:solidFill>
              </a:rPr>
              <a:t>julgados no Brasil:	</a:t>
            </a:r>
            <a:endParaRPr lang="pt-BR" sz="1700" dirty="0">
              <a:solidFill>
                <a:srgbClr val="094C8D"/>
              </a:solidFill>
            </a:endParaRPr>
          </a:p>
          <a:p>
            <a:pPr algn="just">
              <a:buFontTx/>
              <a:buNone/>
            </a:pPr>
            <a:r>
              <a:rPr lang="pt-BR" sz="1700" dirty="0"/>
              <a:t>			</a:t>
            </a:r>
            <a:r>
              <a:rPr lang="pt-BR" sz="1700" b="1" dirty="0" smtClean="0">
                <a:solidFill>
                  <a:srgbClr val="094C8D"/>
                </a:solidFill>
              </a:rPr>
              <a:t>&gt;&gt;&gt;</a:t>
            </a:r>
            <a:r>
              <a:rPr lang="pt-BR" sz="1700" dirty="0" smtClean="0"/>
              <a:t> </a:t>
            </a:r>
            <a:r>
              <a:rPr lang="pt-BR" sz="1700" dirty="0"/>
              <a:t>trabalho escravo e infantil; desmatamento de áreas; não recolhimento do FGTS (macula o sentimento coletivo, impondo à população a redução de programas habitacionais e não melhoria do saneamento básico das cidades</a:t>
            </a:r>
            <a:r>
              <a:rPr lang="pt-BR" sz="1700" dirty="0" smtClean="0"/>
              <a:t>...); município </a:t>
            </a:r>
            <a:r>
              <a:rPr lang="pt-BR" sz="1700" dirty="0"/>
              <a:t>pela contratação de servidores sem concurso público; empregadores que colocam empregados em situações vexatórias em razão do não atingimento de metas, etc</a:t>
            </a:r>
            <a:r>
              <a:rPr lang="pt-BR" sz="1700" dirty="0" smtClean="0"/>
              <a:t>.</a:t>
            </a:r>
          </a:p>
          <a:p>
            <a:pPr algn="just">
              <a:buFontTx/>
              <a:buNone/>
            </a:pPr>
            <a:r>
              <a:rPr lang="pt-BR" sz="1700" dirty="0" smtClean="0"/>
              <a:t> </a:t>
            </a:r>
            <a:endParaRPr lang="pt-BR" sz="1700" dirty="0"/>
          </a:p>
          <a:p>
            <a:pPr>
              <a:buFontTx/>
              <a:buNone/>
            </a:pPr>
            <a:r>
              <a:rPr lang="pt-BR" sz="1700" dirty="0"/>
              <a:t>			</a:t>
            </a:r>
          </a:p>
          <a:p>
            <a:pPr>
              <a:buFontTx/>
              <a:buNone/>
            </a:pPr>
            <a:endParaRPr lang="pt-BR" sz="17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7"/>
          <p:cNvSpPr txBox="1">
            <a:spLocks noChangeArrowheads="1"/>
          </p:cNvSpPr>
          <p:nvPr/>
        </p:nvSpPr>
        <p:spPr bwMode="auto">
          <a:xfrm>
            <a:off x="2012950" y="3127375"/>
            <a:ext cx="5118100" cy="733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600" b="1" dirty="0" smtClean="0"/>
              <a:t>(11) </a:t>
            </a:r>
            <a:r>
              <a:rPr lang="pt-BR" sz="1600" b="1" dirty="0"/>
              <a:t>5181 1312  - </a:t>
            </a:r>
            <a:r>
              <a:rPr lang="pt-BR" sz="1600" b="1" dirty="0" smtClean="0"/>
              <a:t>(11) </a:t>
            </a:r>
            <a:r>
              <a:rPr lang="pt-BR" sz="1600" b="1" dirty="0"/>
              <a:t>9454 4435</a:t>
            </a:r>
          </a:p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600" b="1" dirty="0"/>
              <a:t>walter@polidoconsultoria.com.br</a:t>
            </a:r>
          </a:p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600" b="1" dirty="0">
                <a:solidFill>
                  <a:srgbClr val="094C8D"/>
                </a:solidFill>
              </a:rPr>
              <a:t>www.polidoconsultoria.com.br</a:t>
            </a:r>
          </a:p>
        </p:txBody>
      </p:sp>
      <p:sp>
        <p:nvSpPr>
          <p:cNvPr id="38915" name="Rectangle 22"/>
          <p:cNvSpPr>
            <a:spLocks noChangeArrowheads="1"/>
          </p:cNvSpPr>
          <p:nvPr/>
        </p:nvSpPr>
        <p:spPr bwMode="auto">
          <a:xfrm>
            <a:off x="2087563" y="4725144"/>
            <a:ext cx="496887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600" b="1" dirty="0"/>
              <a:t>Polido e Carvalho Consultoria em </a:t>
            </a:r>
            <a:br>
              <a:rPr lang="pt-BR" sz="1600" b="1" dirty="0"/>
            </a:br>
            <a:r>
              <a:rPr lang="pt-BR" sz="1600" b="1" dirty="0"/>
              <a:t>Seguros e Resseguros Ltda.</a:t>
            </a:r>
          </a:p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600" b="1" dirty="0">
                <a:solidFill>
                  <a:srgbClr val="094C8D"/>
                </a:solidFill>
              </a:rPr>
              <a:t>Rua </a:t>
            </a:r>
            <a:r>
              <a:rPr lang="pt-BR" sz="1600" b="1" dirty="0" smtClean="0">
                <a:solidFill>
                  <a:srgbClr val="094C8D"/>
                </a:solidFill>
              </a:rPr>
              <a:t>Barão do Triunfo, </a:t>
            </a:r>
            <a:r>
              <a:rPr lang="pt-BR" sz="1600" b="1" dirty="0">
                <a:solidFill>
                  <a:srgbClr val="094C8D"/>
                </a:solidFill>
              </a:rPr>
              <a:t>n.º </a:t>
            </a:r>
            <a:r>
              <a:rPr lang="pt-BR" sz="1600" b="1" dirty="0" smtClean="0">
                <a:solidFill>
                  <a:srgbClr val="094C8D"/>
                </a:solidFill>
              </a:rPr>
              <a:t>88</a:t>
            </a:r>
            <a:r>
              <a:rPr lang="pt-BR" sz="1600" b="1" dirty="0">
                <a:solidFill>
                  <a:srgbClr val="094C8D"/>
                </a:solidFill>
              </a:rPr>
              <a:t>, </a:t>
            </a:r>
            <a:r>
              <a:rPr lang="pt-BR" sz="1600" b="1" dirty="0" smtClean="0">
                <a:solidFill>
                  <a:srgbClr val="094C8D"/>
                </a:solidFill>
              </a:rPr>
              <a:t>sala 206</a:t>
            </a:r>
            <a:r>
              <a:rPr lang="pt-BR" sz="1600" b="1" dirty="0">
                <a:solidFill>
                  <a:srgbClr val="094C8D"/>
                </a:solidFill>
              </a:rPr>
              <a:t/>
            </a:r>
            <a:br>
              <a:rPr lang="pt-BR" sz="1600" b="1" dirty="0">
                <a:solidFill>
                  <a:srgbClr val="094C8D"/>
                </a:solidFill>
              </a:rPr>
            </a:br>
            <a:r>
              <a:rPr lang="pt-BR" sz="1600" b="1" dirty="0">
                <a:solidFill>
                  <a:srgbClr val="094C8D"/>
                </a:solidFill>
              </a:rPr>
              <a:t>Chácara Santo Antônio</a:t>
            </a:r>
          </a:p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600" b="1" dirty="0" smtClean="0"/>
              <a:t>04602-000 </a:t>
            </a:r>
            <a:r>
              <a:rPr lang="pt-BR" sz="1600" b="1" dirty="0"/>
              <a:t>- São Paulo – SP</a:t>
            </a:r>
          </a:p>
        </p:txBody>
      </p:sp>
      <p:pic>
        <p:nvPicPr>
          <p:cNvPr id="38916" name="Picture 34" descr="polido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8650" y="1412875"/>
            <a:ext cx="2808288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Rectangle 35"/>
          <p:cNvSpPr>
            <a:spLocks noChangeArrowheads="1"/>
          </p:cNvSpPr>
          <p:nvPr/>
        </p:nvSpPr>
        <p:spPr bwMode="auto">
          <a:xfrm>
            <a:off x="1619250" y="4373563"/>
            <a:ext cx="5757863" cy="36512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48680"/>
            <a:ext cx="7560840" cy="665742"/>
          </a:xfrm>
        </p:spPr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Brasil - Lei </a:t>
            </a:r>
            <a:r>
              <a:rPr lang="pt-BR" sz="2000" dirty="0">
                <a:solidFill>
                  <a:srgbClr val="094C8D"/>
                </a:solidFill>
                <a:latin typeface="+mn-lt"/>
              </a:rPr>
              <a:t>n.º 6.938/1981 – Política Nacional do Meio Ambiente</a:t>
            </a:r>
            <a:endParaRPr lang="en-US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643050"/>
            <a:ext cx="7715304" cy="4705363"/>
          </a:xfrm>
        </p:spPr>
        <p:txBody>
          <a:bodyPr/>
          <a:lstStyle/>
          <a:p>
            <a:pPr algn="just"/>
            <a:r>
              <a:rPr lang="pt-BR" sz="1600" b="1" dirty="0">
                <a:solidFill>
                  <a:srgbClr val="094C8D"/>
                </a:solidFill>
              </a:rPr>
              <a:t>Definição de Meio Ambiente:</a:t>
            </a:r>
            <a:r>
              <a:rPr lang="pt-BR" sz="1600" dirty="0"/>
              <a:t> </a:t>
            </a:r>
            <a:r>
              <a:rPr lang="pt-BR" sz="1600" b="1" dirty="0"/>
              <a:t>Art. 3º, I –</a:t>
            </a:r>
            <a:r>
              <a:rPr lang="pt-BR" sz="1600" dirty="0"/>
              <a:t> O conjunto de condições, leis, influências e interações de ordem física, química e biológica, que permite, abriga e rege a vida em todas as suas formas.</a:t>
            </a:r>
          </a:p>
          <a:p>
            <a:pPr algn="just"/>
            <a:r>
              <a:rPr lang="pt-BR" sz="1600" b="1" dirty="0">
                <a:solidFill>
                  <a:srgbClr val="094C8D"/>
                </a:solidFill>
              </a:rPr>
              <a:t>Art. 14, § 1º. </a:t>
            </a:r>
            <a:r>
              <a:rPr lang="pt-BR" sz="1600" dirty="0"/>
              <a:t>Sem obstar a aplicação das penalidades previstas neste artigo, é o poluidor obrigado, </a:t>
            </a:r>
            <a:r>
              <a:rPr lang="pt-BR" sz="1600" i="1" dirty="0"/>
              <a:t>independentemente da existência de culpa</a:t>
            </a:r>
            <a:r>
              <a:rPr lang="pt-BR" sz="1600" dirty="0"/>
              <a:t>, a indenizar ou reparar os danos causados ao </a:t>
            </a:r>
            <a:r>
              <a:rPr lang="pt-BR" sz="1600" i="1" dirty="0"/>
              <a:t>meio ambiente </a:t>
            </a:r>
            <a:r>
              <a:rPr lang="pt-BR" sz="1600" b="1" i="1" dirty="0">
                <a:solidFill>
                  <a:srgbClr val="094C8D"/>
                </a:solidFill>
              </a:rPr>
              <a:t>e</a:t>
            </a:r>
            <a:r>
              <a:rPr lang="pt-BR" sz="1600" dirty="0">
                <a:solidFill>
                  <a:srgbClr val="094C8D"/>
                </a:solidFill>
              </a:rPr>
              <a:t> </a:t>
            </a:r>
            <a:r>
              <a:rPr lang="pt-BR" sz="1600" dirty="0"/>
              <a:t>a</a:t>
            </a:r>
            <a:r>
              <a:rPr lang="pt-BR" sz="1600" i="1" dirty="0"/>
              <a:t> terceiros</a:t>
            </a:r>
            <a:r>
              <a:rPr lang="pt-BR" sz="1600" dirty="0"/>
              <a:t>, afetados por sua atividade. O Ministério Público da União e dos Estados terá legitimidade para propor ação de responsabilidade civil e criminal, por danos causados ao meio ambiente.</a:t>
            </a:r>
          </a:p>
          <a:p>
            <a:pPr lvl="3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RC </a:t>
            </a:r>
            <a:r>
              <a:rPr lang="pt-BR" sz="1600" dirty="0" smtClean="0"/>
              <a:t>objetiva </a:t>
            </a:r>
            <a:r>
              <a:rPr lang="pt-BR" sz="1600" dirty="0"/>
              <a:t>(culpa presumida)</a:t>
            </a:r>
          </a:p>
          <a:p>
            <a:pPr lvl="3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Danos ambientais </a:t>
            </a:r>
            <a:r>
              <a:rPr lang="pt-BR" sz="1600" b="1" i="1" dirty="0">
                <a:solidFill>
                  <a:srgbClr val="094C8D"/>
                </a:solidFill>
              </a:rPr>
              <a:t>e</a:t>
            </a:r>
            <a:r>
              <a:rPr lang="pt-BR" sz="1600" dirty="0"/>
              <a:t> a terceiros</a:t>
            </a:r>
          </a:p>
          <a:p>
            <a:pPr lvl="3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b="1" dirty="0">
                <a:solidFill>
                  <a:srgbClr val="094C8D"/>
                </a:solidFill>
              </a:rPr>
              <a:t>O que é dano ao meio ambiente? </a:t>
            </a:r>
            <a:r>
              <a:rPr lang="pt-BR" sz="1600" dirty="0"/>
              <a:t>É aquele que agride o equilíbrio </a:t>
            </a:r>
            <a:r>
              <a:rPr lang="pt-BR" sz="1600" dirty="0" smtClean="0"/>
              <a:t>ecológico</a:t>
            </a:r>
            <a:endParaRPr lang="pt-BR" sz="1600" dirty="0"/>
          </a:p>
          <a:p>
            <a:pPr lvl="3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Reparação &gt; recuperação do equilíbrio </a:t>
            </a:r>
            <a:r>
              <a:rPr lang="pt-BR" sz="1600" dirty="0" smtClean="0"/>
              <a:t>desfeito</a:t>
            </a:r>
            <a:endParaRPr lang="pt-BR" sz="1600" dirty="0"/>
          </a:p>
          <a:p>
            <a:pPr lvl="3" algn="just"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/>
              <a:t>Grau de abstração sobre a titularidade do bem ambiental &gt; direitos difusos</a:t>
            </a:r>
            <a:endParaRPr lang="en-US" sz="1600" dirty="0"/>
          </a:p>
        </p:txBody>
      </p:sp>
    </p:spTree>
  </p:cSld>
  <p:clrMapOvr>
    <a:masterClrMapping/>
  </p:clrMapOvr>
  <p:transition spd="med"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Brasil - Lei n.º 6.938/1981 – Política Nacional do Meio Ambiente</a:t>
            </a:r>
            <a:endParaRPr lang="pt-BR" sz="2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772816"/>
            <a:ext cx="7560890" cy="5616624"/>
          </a:xfrm>
        </p:spPr>
        <p:txBody>
          <a:bodyPr/>
          <a:lstStyle/>
          <a:p>
            <a:pPr algn="just">
              <a:buNone/>
            </a:pPr>
            <a:r>
              <a:rPr lang="pt-BR" sz="1400" b="1" dirty="0" smtClean="0"/>
              <a:t>Art. 3º - </a:t>
            </a:r>
            <a:r>
              <a:rPr lang="pt-BR" sz="1400" dirty="0" smtClean="0"/>
              <a:t>Para os fins previstos nesta Lei, entende-se por:</a:t>
            </a:r>
          </a:p>
          <a:p>
            <a:pPr algn="just">
              <a:buNone/>
            </a:pPr>
            <a:r>
              <a:rPr lang="pt-BR" sz="1400" dirty="0" smtClean="0"/>
              <a:t>     </a:t>
            </a:r>
            <a:r>
              <a:rPr lang="pt-BR" sz="1400" b="1" dirty="0" smtClean="0">
                <a:solidFill>
                  <a:srgbClr val="094C8D"/>
                </a:solidFill>
              </a:rPr>
              <a:t>I - meio ambiente</a:t>
            </a:r>
            <a:r>
              <a:rPr lang="pt-BR" sz="1400" dirty="0" smtClean="0"/>
              <a:t>, o conjunto de condições, leis, influências e interações de ordem física, química e biológica, que permite, abriga e rege a vida em todas as suas formas;</a:t>
            </a:r>
          </a:p>
          <a:p>
            <a:pPr algn="just">
              <a:buNone/>
            </a:pPr>
            <a:r>
              <a:rPr lang="pt-BR" sz="1400" dirty="0" smtClean="0"/>
              <a:t>    </a:t>
            </a:r>
            <a:r>
              <a:rPr lang="pt-BR" sz="1400" b="1" dirty="0" smtClean="0">
                <a:solidFill>
                  <a:srgbClr val="094C8D"/>
                </a:solidFill>
              </a:rPr>
              <a:t>II - degradação da qualidade ambienta</a:t>
            </a:r>
            <a:r>
              <a:rPr lang="pt-BR" sz="1400" dirty="0" smtClean="0"/>
              <a:t>l, a alteração adversa das características do meio ambiente;</a:t>
            </a:r>
          </a:p>
          <a:p>
            <a:pPr algn="just">
              <a:buNone/>
            </a:pPr>
            <a:r>
              <a:rPr lang="pt-BR" sz="1400" dirty="0" smtClean="0"/>
              <a:t>   </a:t>
            </a:r>
            <a:r>
              <a:rPr lang="pt-BR" sz="1400" b="1" dirty="0" smtClean="0">
                <a:solidFill>
                  <a:srgbClr val="094C8D"/>
                </a:solidFill>
              </a:rPr>
              <a:t> III - poluição</a:t>
            </a:r>
            <a:r>
              <a:rPr lang="pt-BR" sz="1400" dirty="0" smtClean="0"/>
              <a:t>, a degradação da qualidade ambiental resultante de atividades que direta ou indiretamente:</a:t>
            </a:r>
          </a:p>
          <a:p>
            <a:pPr algn="just">
              <a:buNone/>
            </a:pPr>
            <a:r>
              <a:rPr lang="pt-BR" sz="1400" dirty="0" smtClean="0"/>
              <a:t>        a) prejudiquem a saúde, a segurança e o bem-estar da população;</a:t>
            </a:r>
          </a:p>
          <a:p>
            <a:pPr algn="just">
              <a:buNone/>
            </a:pPr>
            <a:r>
              <a:rPr lang="pt-BR" sz="1400" dirty="0" smtClean="0"/>
              <a:t>        b) criem condições adversas às atividades sociais e econômicas;</a:t>
            </a:r>
          </a:p>
          <a:p>
            <a:pPr algn="just">
              <a:buNone/>
            </a:pPr>
            <a:r>
              <a:rPr lang="pt-BR" sz="1400" dirty="0" smtClean="0"/>
              <a:t>        c) afetem desfavoravelmente a biota;</a:t>
            </a:r>
          </a:p>
          <a:p>
            <a:pPr algn="just">
              <a:buNone/>
            </a:pPr>
            <a:r>
              <a:rPr lang="pt-BR" sz="1400" dirty="0" smtClean="0"/>
              <a:t>        d) afetem as condições estéticas ou sanitárias do meio ambiente;</a:t>
            </a:r>
          </a:p>
          <a:p>
            <a:pPr algn="just">
              <a:buNone/>
            </a:pPr>
            <a:r>
              <a:rPr lang="pt-BR" sz="1400" dirty="0" smtClean="0"/>
              <a:t>        e) lancem matérias ou energia em desacordo com os padrões ambientais estabelecidos;</a:t>
            </a:r>
          </a:p>
          <a:p>
            <a:pPr algn="just">
              <a:buNone/>
            </a:pPr>
            <a:r>
              <a:rPr lang="pt-BR" sz="1400" dirty="0" smtClean="0"/>
              <a:t>   </a:t>
            </a:r>
            <a:r>
              <a:rPr lang="pt-BR" sz="1400" b="1" dirty="0" smtClean="0">
                <a:solidFill>
                  <a:srgbClr val="094C8D"/>
                </a:solidFill>
              </a:rPr>
              <a:t> IV - poluidor</a:t>
            </a:r>
            <a:r>
              <a:rPr lang="pt-BR" sz="1400" dirty="0" smtClean="0"/>
              <a:t>, a pessoa física ou jurídica, de direito público ou privado, responsável, direta ou indiretamente, por atividade causadora de degradação ambiental;</a:t>
            </a:r>
          </a:p>
          <a:p>
            <a:pPr algn="just">
              <a:buNone/>
            </a:pPr>
            <a:r>
              <a:rPr lang="pt-BR" sz="1400" dirty="0" smtClean="0"/>
              <a:t>   </a:t>
            </a:r>
            <a:r>
              <a:rPr lang="pt-BR" sz="1400" b="1" dirty="0" smtClean="0">
                <a:solidFill>
                  <a:srgbClr val="094C8D"/>
                </a:solidFill>
              </a:rPr>
              <a:t> V - recursos ambientais: </a:t>
            </a:r>
            <a:r>
              <a:rPr lang="pt-BR" sz="1400" dirty="0" smtClean="0"/>
              <a:t>a atmosfera, as águas interiores, superficiais e subterrâneas, os estuários, o mar territorial, o solo, o subsolo, os elementos da biosfera, a fauna e a flora.  </a:t>
            </a:r>
            <a:r>
              <a:rPr lang="pt-BR" sz="1400" dirty="0" smtClean="0">
                <a:hlinkClick r:id="rId2" action="ppaction://hlinkfile"/>
              </a:rPr>
              <a:t>(Redação dada pela Lei nº 7.804, de 1989)</a:t>
            </a:r>
            <a:endParaRPr lang="pt-BR" sz="1400" dirty="0" smtClean="0"/>
          </a:p>
        </p:txBody>
      </p:sp>
    </p:spTree>
  </p:cSld>
  <p:clrMapOvr>
    <a:masterClrMapping/>
  </p:clrMapOvr>
  <p:transition spd="med"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998438"/>
          </a:xfrm>
        </p:spPr>
        <p:txBody>
          <a:bodyPr/>
          <a:lstStyle/>
          <a:p>
            <a:pPr algn="ctr"/>
            <a:r>
              <a:rPr lang="pt-BR" sz="2000" dirty="0">
                <a:solidFill>
                  <a:srgbClr val="094C8D"/>
                </a:solidFill>
                <a:latin typeface="+mn-lt"/>
              </a:rPr>
              <a:t>Bem </a:t>
            </a:r>
            <a:r>
              <a:rPr lang="pt-BR" sz="2000" i="1" dirty="0">
                <a:solidFill>
                  <a:srgbClr val="094C8D"/>
                </a:solidFill>
                <a:latin typeface="+mn-lt"/>
              </a:rPr>
              <a:t>difuso </a:t>
            </a:r>
            <a:r>
              <a:rPr lang="pt-BR" sz="2000" dirty="0">
                <a:solidFill>
                  <a:srgbClr val="094C8D"/>
                </a:solidFill>
                <a:latin typeface="+mn-lt"/>
              </a:rPr>
              <a:t>difere de bem </a:t>
            </a:r>
            <a:r>
              <a:rPr lang="pt-BR" sz="2000" i="1" dirty="0">
                <a:solidFill>
                  <a:srgbClr val="094C8D"/>
                </a:solidFill>
                <a:latin typeface="+mn-lt"/>
              </a:rPr>
              <a:t>público</a:t>
            </a:r>
            <a:endParaRPr lang="en-US" sz="2000" i="1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992888" cy="4658860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pt-BR" sz="1600" b="1" dirty="0">
                <a:solidFill>
                  <a:srgbClr val="094C8D"/>
                </a:solidFill>
              </a:rPr>
              <a:t>Critério </a:t>
            </a:r>
            <a:r>
              <a:rPr lang="pt-BR" sz="1600" b="1" dirty="0" smtClean="0">
                <a:solidFill>
                  <a:srgbClr val="094C8D"/>
                </a:solidFill>
              </a:rPr>
              <a:t>diferenciador</a:t>
            </a:r>
          </a:p>
          <a:p>
            <a:pPr lvl="1" algn="just">
              <a:lnSpc>
                <a:spcPct val="110000"/>
              </a:lnSpc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 smtClean="0"/>
              <a:t> </a:t>
            </a:r>
            <a:r>
              <a:rPr lang="pt-BR" sz="1600" b="1" dirty="0" smtClean="0">
                <a:solidFill>
                  <a:srgbClr val="094C8D"/>
                </a:solidFill>
              </a:rPr>
              <a:t>bem público</a:t>
            </a:r>
            <a:r>
              <a:rPr lang="pt-BR" sz="1600" dirty="0" smtClean="0"/>
              <a:t> – titular o Estado (dever de gestão para com a coletividade)</a:t>
            </a:r>
          </a:p>
          <a:p>
            <a:pPr lvl="1" algn="just">
              <a:lnSpc>
                <a:spcPct val="110000"/>
              </a:lnSpc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 smtClean="0"/>
              <a:t> </a:t>
            </a:r>
            <a:r>
              <a:rPr lang="pt-BR" sz="1600" b="1" dirty="0" smtClean="0">
                <a:solidFill>
                  <a:srgbClr val="094C8D"/>
                </a:solidFill>
              </a:rPr>
              <a:t>bem </a:t>
            </a:r>
            <a:r>
              <a:rPr lang="pt-BR" sz="1600" b="1" dirty="0">
                <a:solidFill>
                  <a:srgbClr val="094C8D"/>
                </a:solidFill>
              </a:rPr>
              <a:t>difuso </a:t>
            </a:r>
            <a:r>
              <a:rPr lang="pt-BR" sz="1600" dirty="0"/>
              <a:t>– </a:t>
            </a:r>
            <a:r>
              <a:rPr lang="pt-BR" sz="1600" dirty="0" smtClean="0"/>
              <a:t>a titularidade </a:t>
            </a:r>
            <a:r>
              <a:rPr lang="pt-BR" sz="1600" dirty="0"/>
              <a:t>repousa no próprio </a:t>
            </a:r>
            <a:r>
              <a:rPr lang="pt-BR" sz="1600" dirty="0" smtClean="0"/>
              <a:t>povo</a:t>
            </a:r>
            <a:endParaRPr lang="pt-BR" sz="1600" dirty="0"/>
          </a:p>
          <a:p>
            <a:pPr lvl="1" algn="just">
              <a:lnSpc>
                <a:spcPct val="110000"/>
              </a:lnSpc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 smtClean="0"/>
              <a:t> </a:t>
            </a:r>
            <a:r>
              <a:rPr lang="pt-BR" sz="1600" b="1" dirty="0" smtClean="0">
                <a:solidFill>
                  <a:srgbClr val="094C8D"/>
                </a:solidFill>
              </a:rPr>
              <a:t>Indenização</a:t>
            </a:r>
            <a:r>
              <a:rPr lang="pt-BR" sz="1600" b="1" dirty="0">
                <a:solidFill>
                  <a:srgbClr val="094C8D"/>
                </a:solidFill>
              </a:rPr>
              <a:t>:</a:t>
            </a:r>
            <a:r>
              <a:rPr lang="pt-BR" sz="1600" dirty="0"/>
              <a:t> primeiro caso destinada ao Estado e no segundo ao </a:t>
            </a:r>
            <a:r>
              <a:rPr lang="pt-BR" sz="1600" dirty="0" smtClean="0"/>
              <a:t>Fundo de Direitos Difusos - FDD</a:t>
            </a:r>
            <a:endParaRPr lang="pt-BR" sz="1600" dirty="0"/>
          </a:p>
          <a:p>
            <a:pPr lvl="1" algn="just">
              <a:lnSpc>
                <a:spcPct val="110000"/>
              </a:lnSpc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 smtClean="0"/>
              <a:t> </a:t>
            </a:r>
            <a:r>
              <a:rPr lang="pt-BR" sz="1600" b="1" dirty="0" smtClean="0">
                <a:solidFill>
                  <a:srgbClr val="094C8D"/>
                </a:solidFill>
              </a:rPr>
              <a:t>Art</a:t>
            </a:r>
            <a:r>
              <a:rPr lang="pt-BR" sz="1600" b="1" dirty="0">
                <a:solidFill>
                  <a:srgbClr val="094C8D"/>
                </a:solidFill>
              </a:rPr>
              <a:t>. 225 da CF </a:t>
            </a:r>
            <a:r>
              <a:rPr lang="pt-BR" sz="1600" dirty="0"/>
              <a:t>– </a:t>
            </a:r>
            <a:r>
              <a:rPr lang="pt-BR" sz="1600" i="1" dirty="0"/>
              <a:t>“...bem de uso comum do povo e essencial à sadia qualidade de vida...”</a:t>
            </a:r>
          </a:p>
          <a:p>
            <a:pPr lvl="1" algn="just">
              <a:lnSpc>
                <a:spcPct val="110000"/>
              </a:lnSpc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 smtClean="0"/>
              <a:t> </a:t>
            </a:r>
            <a:r>
              <a:rPr lang="pt-BR" sz="1600" b="1" dirty="0" smtClean="0">
                <a:solidFill>
                  <a:srgbClr val="094C8D"/>
                </a:solidFill>
              </a:rPr>
              <a:t>Direitos </a:t>
            </a:r>
            <a:r>
              <a:rPr lang="pt-BR" sz="1600" b="1" dirty="0">
                <a:solidFill>
                  <a:srgbClr val="094C8D"/>
                </a:solidFill>
              </a:rPr>
              <a:t>transindividuais</a:t>
            </a:r>
          </a:p>
          <a:p>
            <a:pPr lvl="1" algn="just">
              <a:lnSpc>
                <a:spcPct val="110000"/>
              </a:lnSpc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 smtClean="0"/>
              <a:t> </a:t>
            </a:r>
            <a:r>
              <a:rPr lang="pt-BR" sz="1600" b="1" dirty="0" smtClean="0">
                <a:solidFill>
                  <a:srgbClr val="094C8D"/>
                </a:solidFill>
              </a:rPr>
              <a:t>Três </a:t>
            </a:r>
            <a:r>
              <a:rPr lang="pt-BR" sz="1600" b="1" dirty="0">
                <a:solidFill>
                  <a:srgbClr val="094C8D"/>
                </a:solidFill>
              </a:rPr>
              <a:t>distintas categorias de bens: </a:t>
            </a:r>
            <a:r>
              <a:rPr lang="pt-BR" sz="1600" dirty="0"/>
              <a:t>os públicos, os privados e os difusos.</a:t>
            </a:r>
          </a:p>
          <a:p>
            <a:pPr lvl="1" algn="just">
              <a:lnSpc>
                <a:spcPct val="110000"/>
              </a:lnSpc>
              <a:buClr>
                <a:srgbClr val="094C8D"/>
              </a:buClr>
              <a:buFont typeface="Wingdings" pitchFamily="2" charset="2"/>
              <a:buChar char="§"/>
            </a:pPr>
            <a:r>
              <a:rPr lang="pt-BR" sz="1600" dirty="0" smtClean="0"/>
              <a:t> Rio </a:t>
            </a:r>
            <a:r>
              <a:rPr lang="pt-BR" sz="1600" dirty="0"/>
              <a:t>e lagos, por exemplo, </a:t>
            </a:r>
            <a:r>
              <a:rPr lang="pt-BR" sz="1600" b="1" dirty="0">
                <a:solidFill>
                  <a:srgbClr val="094C8D"/>
                </a:solidFill>
              </a:rPr>
              <a:t>(art. 20, III, da CF) </a:t>
            </a:r>
            <a:r>
              <a:rPr lang="pt-BR" sz="1600" dirty="0"/>
              <a:t>não são bens de propriedade da União, </a:t>
            </a:r>
            <a:r>
              <a:rPr lang="pt-BR" sz="1600" dirty="0" smtClean="0"/>
              <a:t>a qual </a:t>
            </a:r>
            <a:r>
              <a:rPr lang="pt-BR" sz="1600" dirty="0"/>
              <a:t>simplesmente os administra. Pertencem ao povo. Dever de </a:t>
            </a:r>
            <a:r>
              <a:rPr lang="pt-BR" sz="1600" dirty="0" smtClean="0"/>
              <a:t>zelar </a:t>
            </a:r>
            <a:r>
              <a:rPr lang="pt-BR" sz="1600" dirty="0"/>
              <a:t>pela sua preservação. </a:t>
            </a:r>
            <a:endParaRPr lang="pt-BR" sz="1600" dirty="0" smtClean="0"/>
          </a:p>
          <a:p>
            <a:pPr lvl="1" algn="just">
              <a:lnSpc>
                <a:spcPct val="110000"/>
              </a:lnSpc>
              <a:buClr>
                <a:srgbClr val="094C8D"/>
              </a:buClr>
              <a:buNone/>
            </a:pPr>
            <a:r>
              <a:rPr lang="pt-BR" sz="1600" b="1" dirty="0" smtClean="0">
                <a:solidFill>
                  <a:srgbClr val="094C8D"/>
                </a:solidFill>
              </a:rPr>
              <a:t>&gt;&gt;&gt; </a:t>
            </a:r>
            <a:r>
              <a:rPr lang="pt-BR" sz="1600" dirty="0" smtClean="0"/>
              <a:t>“Dir-se-ia que, enquanto o interesse geral ou público concerne primordialmente ao </a:t>
            </a:r>
            <a:r>
              <a:rPr lang="pt-BR" sz="1600" i="1" dirty="0" smtClean="0"/>
              <a:t>cidadão</a:t>
            </a:r>
            <a:r>
              <a:rPr lang="pt-BR" sz="1600" dirty="0" smtClean="0"/>
              <a:t>, ao </a:t>
            </a:r>
            <a:r>
              <a:rPr lang="pt-BR" sz="1600" i="1" dirty="0" smtClean="0"/>
              <a:t>Estado</a:t>
            </a:r>
            <a:r>
              <a:rPr lang="pt-BR" sz="1600" dirty="0" smtClean="0"/>
              <a:t>, ao </a:t>
            </a:r>
            <a:r>
              <a:rPr lang="pt-BR" sz="1600" i="1" dirty="0" smtClean="0"/>
              <a:t>direito</a:t>
            </a:r>
            <a:r>
              <a:rPr lang="pt-BR" sz="1600" dirty="0" smtClean="0"/>
              <a:t>, os interesses difusos se reportam ao </a:t>
            </a:r>
            <a:r>
              <a:rPr lang="pt-BR" sz="1600" i="1" dirty="0" smtClean="0"/>
              <a:t>homem</a:t>
            </a:r>
            <a:r>
              <a:rPr lang="pt-BR" sz="1600" dirty="0" smtClean="0"/>
              <a:t>, à </a:t>
            </a:r>
            <a:r>
              <a:rPr lang="pt-BR" sz="1600" i="1" dirty="0" smtClean="0"/>
              <a:t>nação</a:t>
            </a:r>
            <a:r>
              <a:rPr lang="pt-BR" sz="1600" dirty="0" smtClean="0"/>
              <a:t>, à percepção do </a:t>
            </a:r>
            <a:r>
              <a:rPr lang="pt-BR" sz="1600" i="1" dirty="0" smtClean="0"/>
              <a:t>justo</a:t>
            </a:r>
            <a:r>
              <a:rPr lang="pt-BR" sz="1600" dirty="0" smtClean="0"/>
              <a:t>” </a:t>
            </a:r>
            <a:r>
              <a:rPr lang="pt-BR" sz="1600" i="1" dirty="0" smtClean="0"/>
              <a:t>in</a:t>
            </a:r>
            <a:r>
              <a:rPr lang="pt-BR" sz="1600" dirty="0" smtClean="0"/>
              <a:t> </a:t>
            </a:r>
            <a:r>
              <a:rPr lang="pt-BR" sz="1600" b="1" i="1" dirty="0" smtClean="0"/>
              <a:t>Interesses Difusos</a:t>
            </a:r>
            <a:r>
              <a:rPr lang="pt-BR" sz="1600" dirty="0" smtClean="0"/>
              <a:t>, de Rodolfo de Camargo Mancuso.  </a:t>
            </a:r>
            <a:endParaRPr lang="pt-BR" sz="1600" dirty="0"/>
          </a:p>
          <a:p>
            <a:pPr lvl="1">
              <a:lnSpc>
                <a:spcPct val="110000"/>
              </a:lnSpc>
              <a:buFont typeface="Wingdings" pitchFamily="2" charset="2"/>
              <a:buNone/>
            </a:pPr>
            <a:endParaRPr lang="en-US" sz="1600" b="1" dirty="0"/>
          </a:p>
        </p:txBody>
      </p:sp>
    </p:spTree>
  </p:cSld>
  <p:clrMapOvr>
    <a:masterClrMapping/>
  </p:clrMapOvr>
  <p:transition spd="med"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ersonalizar design">
  <a:themeElements>
    <a:clrScheme name="2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ersonalizar design">
  <a:themeElements>
    <a:clrScheme name="1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ersonalizar design">
  <a:themeElements>
    <a:clrScheme name="3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2718</TotalTime>
  <Words>6460</Words>
  <Application>Microsoft Office PowerPoint</Application>
  <PresentationFormat>Apresentação na tela (4:3)</PresentationFormat>
  <Paragraphs>511</Paragraphs>
  <Slides>60</Slides>
  <Notes>5</Notes>
  <HiddenSlides>1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60</vt:i4>
      </vt:variant>
    </vt:vector>
  </HeadingPairs>
  <TitlesOfParts>
    <vt:vector size="64" baseType="lpstr">
      <vt:lpstr>Personalizar design</vt:lpstr>
      <vt:lpstr>2_Personalizar design</vt:lpstr>
      <vt:lpstr>1_Personalizar design</vt:lpstr>
      <vt:lpstr>3_Personalizar design</vt:lpstr>
      <vt:lpstr>Slide 1</vt:lpstr>
      <vt:lpstr>Ementa</vt:lpstr>
      <vt:lpstr>Interesses ou Direitos Difusos </vt:lpstr>
      <vt:lpstr>Lesão de direitos difusos ou outros interesses</vt:lpstr>
      <vt:lpstr>Direito Ambiental no Brasil  </vt:lpstr>
      <vt:lpstr>Do dano moral coletivo</vt:lpstr>
      <vt:lpstr>Brasil - Lei n.º 6.938/1981 – Política Nacional do Meio Ambiente</vt:lpstr>
      <vt:lpstr>Brasil - Lei n.º 6.938/1981 – Política Nacional do Meio Ambiente</vt:lpstr>
      <vt:lpstr>Bem difuso difere de bem público</vt:lpstr>
      <vt:lpstr>Constituição Federal - art. 225</vt:lpstr>
      <vt:lpstr>Estado Ambiental</vt:lpstr>
      <vt:lpstr>Danos ao Meio Ambiente</vt:lpstr>
      <vt:lpstr>Prescrição - Jurisprudência</vt:lpstr>
      <vt:lpstr>Outros pontos relevantes do Direito Ambiental Brasileiro e a possível influência nos contratos de seguros</vt:lpstr>
      <vt:lpstr>Princípio da Cooperação no Direito Ambiental</vt:lpstr>
      <vt:lpstr>Direito Ambiental na Europa</vt:lpstr>
      <vt:lpstr>    Direito Ambiental na Europa</vt:lpstr>
      <vt:lpstr>Danos ecológicos</vt:lpstr>
      <vt:lpstr>Direito Ambiental nos EUA</vt:lpstr>
      <vt:lpstr>Direito Ambiental nos EUA</vt:lpstr>
      <vt:lpstr>                  Direito Ambiental nos EUA</vt:lpstr>
      <vt:lpstr>Direito Ambiental nos EUA</vt:lpstr>
      <vt:lpstr>Responsabilidade civil vs. Riscos Ambientais  O risco no seguro ambiental  </vt:lpstr>
      <vt:lpstr>RC Ambiental dos Agentes Financeiros</vt:lpstr>
      <vt:lpstr>Seguros de Responsabilidade Civil de Poluição Ambiental no Brasil</vt:lpstr>
      <vt:lpstr>Cobertura básica: mercados de seguros nacional e internacional </vt:lpstr>
      <vt:lpstr>CLÁUSULA PARTICULAR COBERTURA ADICIONAL PARA O RISCO DE POLUIÇÃO E/OU CONTAMINAÇÃO AMBIENTAL - SÚBITA E ACIDENTAL – Mercado Brasileiro</vt:lpstr>
      <vt:lpstr>CLÁUSULA PARTICULAR (cont.)</vt:lpstr>
      <vt:lpstr>CLÁUSULA PARTICULAR (cont.)</vt:lpstr>
      <vt:lpstr>Evolução no Brasil dos Seguros de Responsabilidade Civil de Poluição Ambiental para Seguros de Riscos Ambientais</vt:lpstr>
      <vt:lpstr>Evolução dos seguros de riscos ambientais no Exterior e no Brasil </vt:lpstr>
      <vt:lpstr>Evolução dos seguros de riscos ambientais no Exterior e no Brasil  </vt:lpstr>
      <vt:lpstr>Seguros para Riscos Ambientais: principais características </vt:lpstr>
      <vt:lpstr>Seguros para Riscos Ambientais: principais características (cont.)</vt:lpstr>
      <vt:lpstr>Programa de cobertura: apólice de riscos ambientais específica  (três pilares básicos de coberturas)</vt:lpstr>
      <vt:lpstr>Seguros para Riscos Ambientais: principais características (cont.)</vt:lpstr>
      <vt:lpstr>Seguros para Riscos Ambientais: principais características (cont.)</vt:lpstr>
      <vt:lpstr>Seguros para Riscos Ambientais: situações de riscos especiais</vt:lpstr>
      <vt:lpstr>Principais exclusões de coberturas nos Clausulados dos Programas de Seguros Ambientais (variam de acordo com a Seguradora)</vt:lpstr>
      <vt:lpstr> Seguro de Garantia para o TAC</vt:lpstr>
      <vt:lpstr>Seguro de Garantia para o TAC</vt:lpstr>
      <vt:lpstr>A caracterização do sinistro de poluição ambiental no tempo – tarefa não muito fácil</vt:lpstr>
      <vt:lpstr>Apólice à base da Primeira Manifestação ou da Descoberta do Sinistro  (manifestation or discovery trigger)</vt:lpstr>
      <vt:lpstr>Discussão acerca da obrigatoriedade ou não para seguros ambientais no Brasil</vt:lpstr>
      <vt:lpstr>Discussão acerca da obrigatoriedade ou não para seguros ambientais no Brasil</vt:lpstr>
      <vt:lpstr>Artigo 40 da Lei  n.º 12.305, de 02.08.2010 – LPNRS e Artigo 67 do Decreto n.º 7.404, de 23.12.2010 - Regulamento</vt:lpstr>
      <vt:lpstr>Discussão acerca da obrigatoriedade ou não para seguros ambientais no Brasil</vt:lpstr>
      <vt:lpstr>Discussão acerca da obrigatoriedade ou não para seguros ambientais no Brasil – Comparativos estrangeiros</vt:lpstr>
      <vt:lpstr>Argentina</vt:lpstr>
      <vt:lpstr>Espanha</vt:lpstr>
      <vt:lpstr>Pool Español de Riesgos Medioambientales - PERM www.perm.es</vt:lpstr>
      <vt:lpstr>Portugal</vt:lpstr>
      <vt:lpstr>Da eficácia do seguro como mecanismo de proteção e reparação ambiental Dos fundos de direitos difusos </vt:lpstr>
      <vt:lpstr>Da eficácia do seguro como mecanismo de proteção e reparação ambiental Dos fundos de direitos difusos (cont.) </vt:lpstr>
      <vt:lpstr>Da eficácia do seguro como mecanismo de proteção e reparação ambiental Dos fundos de direitos difusos (cont.) </vt:lpstr>
      <vt:lpstr>Questões relevantes para um Programa de Seguro de Riscos Ambientais</vt:lpstr>
      <vt:lpstr>Legitimidade ativa para propor ação civil pública ambiental</vt:lpstr>
      <vt:lpstr>Bibliografia básica</vt:lpstr>
      <vt:lpstr>Bibliografia básica</vt:lpstr>
      <vt:lpstr>Slide 60</vt:lpstr>
    </vt:vector>
  </TitlesOfParts>
  <Company>Pati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Pati</dc:creator>
  <cp:lastModifiedBy>Plenitude</cp:lastModifiedBy>
  <cp:revision>318</cp:revision>
  <dcterms:created xsi:type="dcterms:W3CDTF">2009-08-02T14:47:03Z</dcterms:created>
  <dcterms:modified xsi:type="dcterms:W3CDTF">2012-05-14T14:21:58Z</dcterms:modified>
</cp:coreProperties>
</file>